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458" r:id="rId2"/>
    <p:sldId id="532" r:id="rId3"/>
    <p:sldId id="533" r:id="rId4"/>
    <p:sldId id="534" r:id="rId5"/>
    <p:sldId id="535" r:id="rId6"/>
    <p:sldId id="257" r:id="rId7"/>
    <p:sldId id="459" r:id="rId8"/>
    <p:sldId id="460" r:id="rId9"/>
    <p:sldId id="444" r:id="rId10"/>
    <p:sldId id="522" r:id="rId11"/>
    <p:sldId id="438" r:id="rId12"/>
    <p:sldId id="512" r:id="rId13"/>
    <p:sldId id="513" r:id="rId14"/>
    <p:sldId id="441" r:id="rId15"/>
    <p:sldId id="442" r:id="rId16"/>
    <p:sldId id="443" r:id="rId17"/>
    <p:sldId id="461" r:id="rId18"/>
    <p:sldId id="445" r:id="rId19"/>
    <p:sldId id="446" r:id="rId20"/>
    <p:sldId id="447" r:id="rId21"/>
    <p:sldId id="448" r:id="rId22"/>
    <p:sldId id="449" r:id="rId23"/>
    <p:sldId id="450" r:id="rId24"/>
    <p:sldId id="515" r:id="rId25"/>
    <p:sldId id="452" r:id="rId26"/>
    <p:sldId id="516" r:id="rId27"/>
    <p:sldId id="517" r:id="rId28"/>
    <p:sldId id="519" r:id="rId29"/>
    <p:sldId id="454" r:id="rId30"/>
    <p:sldId id="520" r:id="rId31"/>
    <p:sldId id="456" r:id="rId32"/>
    <p:sldId id="462" r:id="rId33"/>
    <p:sldId id="463" r:id="rId34"/>
    <p:sldId id="464" r:id="rId35"/>
    <p:sldId id="465" r:id="rId36"/>
    <p:sldId id="521" r:id="rId37"/>
    <p:sldId id="466" r:id="rId38"/>
    <p:sldId id="467" r:id="rId39"/>
    <p:sldId id="468" r:id="rId40"/>
    <p:sldId id="469" r:id="rId41"/>
    <p:sldId id="470" r:id="rId42"/>
    <p:sldId id="405" r:id="rId43"/>
    <p:sldId id="471" r:id="rId44"/>
    <p:sldId id="472" r:id="rId45"/>
    <p:sldId id="473"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487" r:id="rId59"/>
    <p:sldId id="514" r:id="rId60"/>
    <p:sldId id="490" r:id="rId61"/>
    <p:sldId id="491" r:id="rId62"/>
    <p:sldId id="492" r:id="rId63"/>
    <p:sldId id="493" r:id="rId64"/>
    <p:sldId id="494" r:id="rId65"/>
    <p:sldId id="495" r:id="rId66"/>
    <p:sldId id="496" r:id="rId67"/>
    <p:sldId id="497" r:id="rId68"/>
    <p:sldId id="498" r:id="rId69"/>
    <p:sldId id="499" r:id="rId70"/>
    <p:sldId id="500" r:id="rId71"/>
    <p:sldId id="489" r:id="rId72"/>
    <p:sldId id="501" r:id="rId73"/>
    <p:sldId id="502" r:id="rId74"/>
    <p:sldId id="503" r:id="rId75"/>
    <p:sldId id="504" r:id="rId76"/>
    <p:sldId id="505" r:id="rId77"/>
    <p:sldId id="506" r:id="rId78"/>
    <p:sldId id="507" r:id="rId79"/>
    <p:sldId id="508" r:id="rId80"/>
    <p:sldId id="417" r:id="rId81"/>
    <p:sldId id="419" r:id="rId82"/>
    <p:sldId id="509" r:id="rId83"/>
    <p:sldId id="510" r:id="rId84"/>
    <p:sldId id="511" r:id="rId85"/>
    <p:sldId id="407" r:id="rId86"/>
  </p:sldIdLst>
  <p:sldSz cx="9906000" cy="6858000" type="A4"/>
  <p:notesSz cx="6799263" cy="9929813"/>
  <p:embeddedFontLst>
    <p:embeddedFont>
      <p:font typeface="Segoe UI" panose="020B0502040204020203" pitchFamily="34" charset="0"/>
      <p:regular r:id="rId88"/>
      <p:bold r:id="rId89"/>
      <p:italic r:id="rId90"/>
      <p:boldItalic r:id="rId91"/>
    </p:embeddedFont>
    <p:embeddedFont>
      <p:font typeface="Cambria" panose="02040503050406030204" pitchFamily="18" charset="0"/>
      <p:regular r:id="rId92"/>
      <p:bold r:id="rId93"/>
      <p:italic r:id="rId94"/>
      <p:boldItalic r:id="rId95"/>
    </p:embeddedFont>
    <p:embeddedFont>
      <p:font typeface="Verdana" panose="020B0604030504040204" pitchFamily="34" charset="0"/>
      <p:regular r:id="rId96"/>
      <p:bold r:id="rId97"/>
      <p:italic r:id="rId98"/>
      <p:boldItalic r:id="rId99"/>
    </p:embeddedFont>
    <p:embeddedFont>
      <p:font typeface="Perpetua" panose="02020502060401020303" pitchFamily="18" charset="0"/>
      <p:regular r:id="rId100"/>
      <p:bold r:id="rId101"/>
      <p:italic r:id="rId102"/>
      <p:boldItalic r:id="rId103"/>
    </p:embeddedFont>
    <p:embeddedFont>
      <p:font typeface="Cambria Math" panose="02040503050406030204" pitchFamily="18" charset="0"/>
      <p:regular r:id="rId104"/>
    </p:embeddedFont>
    <p:embeddedFont>
      <p:font typeface="Calibri" panose="020F0502020204030204" pitchFamily="34" charset="0"/>
      <p:regular r:id="rId105"/>
      <p:bold r:id="rId106"/>
      <p:italic r:id="rId107"/>
      <p:boldItalic r:id="rId108"/>
    </p:embeddedFont>
    <p:embeddedFont>
      <p:font typeface="ＭＳ Ｐゴシック" panose="020B0600070205080204" pitchFamily="34" charset="-128"/>
      <p:regular r:id="rId10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40" autoAdjust="0"/>
    <p:restoredTop sz="83784" autoAdjust="0"/>
  </p:normalViewPr>
  <p:slideViewPr>
    <p:cSldViewPr>
      <p:cViewPr varScale="1">
        <p:scale>
          <a:sx n="104" d="100"/>
          <a:sy n="104" d="100"/>
        </p:scale>
        <p:origin x="312" y="96"/>
      </p:cViewPr>
      <p:guideLst>
        <p:guide orient="horz" pos="2160"/>
        <p:guide pos="2880"/>
        <p:guide pos="3120"/>
      </p:guideLst>
    </p:cSldViewPr>
  </p:slideViewPr>
  <p:outlineViewPr>
    <p:cViewPr>
      <p:scale>
        <a:sx n="33" d="100"/>
        <a:sy n="33" d="100"/>
      </p:scale>
      <p:origin x="0" y="461"/>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24658-1ACE-482C-AE44-C7D14DF718B6}"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2096DBD4-F243-40C3-ADE2-580046D2716C}">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Online Learning</a:t>
          </a:r>
          <a:endParaRPr lang="en-US" dirty="0"/>
        </a:p>
      </dgm:t>
    </dgm:pt>
    <dgm:pt modelId="{3CAB72BE-10E5-407B-9201-E6805332D8FB}" type="parTrans" cxnId="{186088B8-77DE-4D8F-A0D3-ADD27AAD5AA6}">
      <dgm:prSet/>
      <dgm:spPr/>
      <dgm:t>
        <a:bodyPr/>
        <a:lstStyle/>
        <a:p>
          <a:endParaRPr lang="en-US"/>
        </a:p>
      </dgm:t>
    </dgm:pt>
    <dgm:pt modelId="{A39BEFAA-E51E-479A-AC4A-1932CEBFFE97}" type="sibTrans" cxnId="{186088B8-77DE-4D8F-A0D3-ADD27AAD5AA6}">
      <dgm:prSet/>
      <dgm:spPr/>
      <dgm:t>
        <a:bodyPr/>
        <a:lstStyle/>
        <a:p>
          <a:endParaRPr lang="en-US"/>
        </a:p>
      </dgm:t>
    </dgm:pt>
    <dgm:pt modelId="{FF3AC6D4-7A6F-406E-A1ED-12DB9584A679}">
      <dgm:prSet phldrT="[Text]">
        <dgm:style>
          <a:lnRef idx="0">
            <a:schemeClr val="accent2"/>
          </a:lnRef>
          <a:fillRef idx="3">
            <a:schemeClr val="accent2"/>
          </a:fillRef>
          <a:effectRef idx="3">
            <a:schemeClr val="accent2"/>
          </a:effectRef>
          <a:fontRef idx="minor">
            <a:schemeClr val="lt1"/>
          </a:fontRef>
        </dgm:style>
      </dgm:prSet>
      <dgm:spPr/>
      <dgm:t>
        <a:bodyPr/>
        <a:lstStyle/>
        <a:p>
          <a:pPr algn="ctr"/>
          <a:r>
            <a:rPr lang="en-US" dirty="0" smtClean="0"/>
            <a:t>Social Media</a:t>
          </a:r>
          <a:endParaRPr lang="en-US" dirty="0"/>
        </a:p>
      </dgm:t>
    </dgm:pt>
    <dgm:pt modelId="{48F76770-274A-4DE5-A555-43CAB1D266D2}" type="parTrans" cxnId="{454A1446-7F7C-45D5-8D48-E36D7874C908}">
      <dgm:prSet>
        <dgm:style>
          <a:lnRef idx="0">
            <a:schemeClr val="accent2"/>
          </a:lnRef>
          <a:fillRef idx="3">
            <a:schemeClr val="accent2"/>
          </a:fillRef>
          <a:effectRef idx="3">
            <a:schemeClr val="accent2"/>
          </a:effectRef>
          <a:fontRef idx="minor">
            <a:schemeClr val="lt1"/>
          </a:fontRef>
        </dgm:style>
      </dgm:prSet>
      <dgm:spPr/>
      <dgm:t>
        <a:bodyPr/>
        <a:lstStyle/>
        <a:p>
          <a:endParaRPr lang="en-US"/>
        </a:p>
      </dgm:t>
    </dgm:pt>
    <dgm:pt modelId="{AB8AAB13-56A5-4DD6-9B96-0160CBDAD7EE}" type="sibTrans" cxnId="{454A1446-7F7C-45D5-8D48-E36D7874C908}">
      <dgm:prSet/>
      <dgm:spPr/>
      <dgm:t>
        <a:bodyPr/>
        <a:lstStyle/>
        <a:p>
          <a:endParaRPr lang="en-US"/>
        </a:p>
      </dgm:t>
    </dgm:pt>
    <dgm:pt modelId="{D86FED0A-8689-4BF5-B6FF-CFF830ED0CB0}">
      <dgm:prSet phldrT="[Text]">
        <dgm:style>
          <a:lnRef idx="0">
            <a:schemeClr val="accent5"/>
          </a:lnRef>
          <a:fillRef idx="3">
            <a:schemeClr val="accent5"/>
          </a:fillRef>
          <a:effectRef idx="3">
            <a:schemeClr val="accent5"/>
          </a:effectRef>
          <a:fontRef idx="minor">
            <a:schemeClr val="lt1"/>
          </a:fontRef>
        </dgm:style>
      </dgm:prSet>
      <dgm:spPr>
        <a:solidFill>
          <a:schemeClr val="bg1">
            <a:lumMod val="65000"/>
          </a:schemeClr>
        </a:solidFill>
      </dgm:spPr>
      <dgm:t>
        <a:bodyPr/>
        <a:lstStyle/>
        <a:p>
          <a:r>
            <a:rPr lang="en-US" dirty="0" smtClean="0"/>
            <a:t>Finance</a:t>
          </a:r>
          <a:endParaRPr lang="en-US" dirty="0"/>
        </a:p>
      </dgm:t>
    </dgm:pt>
    <dgm:pt modelId="{0AF1CBEC-051D-4B21-9873-4515E26CF235}" type="parTrans" cxnId="{6D4AD057-A49A-465A-9F0F-512E451D6C0B}">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31958AEC-0364-476F-9C28-48663C5F16FD}" type="sibTrans" cxnId="{6D4AD057-A49A-465A-9F0F-512E451D6C0B}">
      <dgm:prSet/>
      <dgm:spPr/>
      <dgm:t>
        <a:bodyPr/>
        <a:lstStyle/>
        <a:p>
          <a:endParaRPr lang="en-US"/>
        </a:p>
      </dgm:t>
    </dgm:pt>
    <dgm:pt modelId="{B2E5E682-0448-4CC6-A049-0382A9A403AA}">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dirty="0" smtClean="0"/>
            <a:t>Internet Security</a:t>
          </a:r>
          <a:endParaRPr lang="en-US" dirty="0"/>
        </a:p>
      </dgm:t>
    </dgm:pt>
    <dgm:pt modelId="{1CC53D1E-6DFA-4DF6-B0DF-DB8C74FDBB0A}" type="parTrans" cxnId="{4887294F-0611-4588-B5D1-16203D30BF47}">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9250A9D9-CAA8-4BF1-8EC3-E993B701AFAD}" type="sibTrans" cxnId="{4887294F-0611-4588-B5D1-16203D30BF47}">
      <dgm:prSet/>
      <dgm:spPr/>
      <dgm:t>
        <a:bodyPr/>
        <a:lstStyle/>
        <a:p>
          <a:endParaRPr lang="en-US"/>
        </a:p>
      </dgm:t>
    </dgm:pt>
    <dgm:pt modelId="{3AC6C3AF-2BC9-4E56-ACDC-30C488E9BBF7}">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altLang="zh-CN" dirty="0" smtClean="0"/>
            <a:t>Robot Motion Planning</a:t>
          </a:r>
          <a:endParaRPr lang="en-US" dirty="0"/>
        </a:p>
      </dgm:t>
    </dgm:pt>
    <dgm:pt modelId="{C26CB8A3-572F-4971-8846-601CC630C02A}" type="parTrans" cxnId="{4890C3FA-7F91-49C5-BB60-3D8345C4187D}">
      <dgm:prSet/>
      <dgm:spPr/>
      <dgm:t>
        <a:bodyPr/>
        <a:lstStyle/>
        <a:p>
          <a:endParaRPr lang="zh-CN" altLang="en-US"/>
        </a:p>
      </dgm:t>
    </dgm:pt>
    <dgm:pt modelId="{8FCD7F52-8CEA-470E-A3C6-425DF3160179}" type="sibTrans" cxnId="{4890C3FA-7F91-49C5-BB60-3D8345C4187D}">
      <dgm:prSet/>
      <dgm:spPr/>
      <dgm:t>
        <a:bodyPr/>
        <a:lstStyle/>
        <a:p>
          <a:endParaRPr lang="zh-CN" altLang="en-US"/>
        </a:p>
      </dgm:t>
    </dgm:pt>
    <dgm:pt modelId="{71686B93-04D4-419E-BB2F-A83D384AC93B}" type="pres">
      <dgm:prSet presAssocID="{C1724658-1ACE-482C-AE44-C7D14DF718B6}" presName="Name0" presStyleCnt="0">
        <dgm:presLayoutVars>
          <dgm:chMax val="1"/>
          <dgm:dir/>
          <dgm:animLvl val="ctr"/>
          <dgm:resizeHandles val="exact"/>
        </dgm:presLayoutVars>
      </dgm:prSet>
      <dgm:spPr/>
      <dgm:t>
        <a:bodyPr/>
        <a:lstStyle/>
        <a:p>
          <a:endParaRPr lang="en-US"/>
        </a:p>
      </dgm:t>
    </dgm:pt>
    <dgm:pt modelId="{609E6707-7409-4EC1-8B28-1198070424AA}" type="pres">
      <dgm:prSet presAssocID="{2096DBD4-F243-40C3-ADE2-580046D2716C}" presName="centerShape" presStyleLbl="node0" presStyleIdx="0" presStyleCnt="1"/>
      <dgm:spPr/>
      <dgm:t>
        <a:bodyPr/>
        <a:lstStyle/>
        <a:p>
          <a:endParaRPr lang="en-US"/>
        </a:p>
      </dgm:t>
    </dgm:pt>
    <dgm:pt modelId="{C05BC6F9-053E-4D07-BB97-13C768BA5B74}" type="pres">
      <dgm:prSet presAssocID="{48F76770-274A-4DE5-A555-43CAB1D266D2}" presName="parTrans" presStyleLbl="sibTrans2D1" presStyleIdx="0" presStyleCnt="4"/>
      <dgm:spPr/>
      <dgm:t>
        <a:bodyPr/>
        <a:lstStyle/>
        <a:p>
          <a:endParaRPr lang="en-US"/>
        </a:p>
      </dgm:t>
    </dgm:pt>
    <dgm:pt modelId="{C320BD10-E915-4CD9-8A2B-CCC78E5FB9C6}" type="pres">
      <dgm:prSet presAssocID="{48F76770-274A-4DE5-A555-43CAB1D266D2}" presName="connectorText" presStyleLbl="sibTrans2D1" presStyleIdx="0" presStyleCnt="4"/>
      <dgm:spPr/>
      <dgm:t>
        <a:bodyPr/>
        <a:lstStyle/>
        <a:p>
          <a:endParaRPr lang="en-US"/>
        </a:p>
      </dgm:t>
    </dgm:pt>
    <dgm:pt modelId="{8FC95A3A-6E53-4DC6-8BF0-DEF567003E61}" type="pres">
      <dgm:prSet presAssocID="{FF3AC6D4-7A6F-406E-A1ED-12DB9584A679}" presName="node" presStyleLbl="node1" presStyleIdx="0" presStyleCnt="4">
        <dgm:presLayoutVars>
          <dgm:bulletEnabled val="1"/>
        </dgm:presLayoutVars>
      </dgm:prSet>
      <dgm:spPr/>
      <dgm:t>
        <a:bodyPr/>
        <a:lstStyle/>
        <a:p>
          <a:endParaRPr lang="en-US"/>
        </a:p>
      </dgm:t>
    </dgm:pt>
    <dgm:pt modelId="{41FD6EC8-9327-444D-B5B3-F23CFEA07811}" type="pres">
      <dgm:prSet presAssocID="{0AF1CBEC-051D-4B21-9873-4515E26CF235}" presName="parTrans" presStyleLbl="sibTrans2D1" presStyleIdx="1" presStyleCnt="4"/>
      <dgm:spPr/>
      <dgm:t>
        <a:bodyPr/>
        <a:lstStyle/>
        <a:p>
          <a:endParaRPr lang="en-US"/>
        </a:p>
      </dgm:t>
    </dgm:pt>
    <dgm:pt modelId="{6B7F4631-ACAC-4FBC-946E-A0C2DAF66035}" type="pres">
      <dgm:prSet presAssocID="{0AF1CBEC-051D-4B21-9873-4515E26CF235}" presName="connectorText" presStyleLbl="sibTrans2D1" presStyleIdx="1" presStyleCnt="4"/>
      <dgm:spPr/>
      <dgm:t>
        <a:bodyPr/>
        <a:lstStyle/>
        <a:p>
          <a:endParaRPr lang="en-US"/>
        </a:p>
      </dgm:t>
    </dgm:pt>
    <dgm:pt modelId="{EEEC88B9-1CCD-4AAB-83DD-9335D0E2826F}" type="pres">
      <dgm:prSet presAssocID="{D86FED0A-8689-4BF5-B6FF-CFF830ED0CB0}" presName="node" presStyleLbl="node1" presStyleIdx="1" presStyleCnt="4">
        <dgm:presLayoutVars>
          <dgm:bulletEnabled val="1"/>
        </dgm:presLayoutVars>
      </dgm:prSet>
      <dgm:spPr/>
      <dgm:t>
        <a:bodyPr/>
        <a:lstStyle/>
        <a:p>
          <a:endParaRPr lang="en-US"/>
        </a:p>
      </dgm:t>
    </dgm:pt>
    <dgm:pt modelId="{058406B5-0051-41E9-AC6C-670791E486CE}" type="pres">
      <dgm:prSet presAssocID="{1CC53D1E-6DFA-4DF6-B0DF-DB8C74FDBB0A}" presName="parTrans" presStyleLbl="sibTrans2D1" presStyleIdx="2" presStyleCnt="4"/>
      <dgm:spPr/>
      <dgm:t>
        <a:bodyPr/>
        <a:lstStyle/>
        <a:p>
          <a:endParaRPr lang="en-US"/>
        </a:p>
      </dgm:t>
    </dgm:pt>
    <dgm:pt modelId="{D7FA7C94-7259-4CB4-864A-A3B7DD08E6DA}" type="pres">
      <dgm:prSet presAssocID="{1CC53D1E-6DFA-4DF6-B0DF-DB8C74FDBB0A}" presName="connectorText" presStyleLbl="sibTrans2D1" presStyleIdx="2" presStyleCnt="4"/>
      <dgm:spPr/>
      <dgm:t>
        <a:bodyPr/>
        <a:lstStyle/>
        <a:p>
          <a:endParaRPr lang="en-US"/>
        </a:p>
      </dgm:t>
    </dgm:pt>
    <dgm:pt modelId="{6DB2FDAF-51B8-4421-9ED4-1190EFB7E1B8}" type="pres">
      <dgm:prSet presAssocID="{B2E5E682-0448-4CC6-A049-0382A9A403AA}" presName="node" presStyleLbl="node1" presStyleIdx="2" presStyleCnt="4">
        <dgm:presLayoutVars>
          <dgm:bulletEnabled val="1"/>
        </dgm:presLayoutVars>
      </dgm:prSet>
      <dgm:spPr/>
      <dgm:t>
        <a:bodyPr/>
        <a:lstStyle/>
        <a:p>
          <a:endParaRPr lang="en-US"/>
        </a:p>
      </dgm:t>
    </dgm:pt>
    <dgm:pt modelId="{8B086E65-A841-4411-AAA0-7CDEF93C6C66}" type="pres">
      <dgm:prSet presAssocID="{C26CB8A3-572F-4971-8846-601CC630C02A}" presName="parTrans" presStyleLbl="sibTrans2D1" presStyleIdx="3" presStyleCnt="4"/>
      <dgm:spPr/>
      <dgm:t>
        <a:bodyPr/>
        <a:lstStyle/>
        <a:p>
          <a:endParaRPr lang="en-US"/>
        </a:p>
      </dgm:t>
    </dgm:pt>
    <dgm:pt modelId="{871B7C9C-2FB9-4854-9A9E-4DF967B468E5}" type="pres">
      <dgm:prSet presAssocID="{C26CB8A3-572F-4971-8846-601CC630C02A}" presName="connectorText" presStyleLbl="sibTrans2D1" presStyleIdx="3" presStyleCnt="4"/>
      <dgm:spPr/>
      <dgm:t>
        <a:bodyPr/>
        <a:lstStyle/>
        <a:p>
          <a:endParaRPr lang="en-US"/>
        </a:p>
      </dgm:t>
    </dgm:pt>
    <dgm:pt modelId="{2E2CD686-D0DE-4A86-A3BF-4EC889A0FCDA}" type="pres">
      <dgm:prSet presAssocID="{3AC6C3AF-2BC9-4E56-ACDC-30C488E9BBF7}" presName="node" presStyleLbl="node1" presStyleIdx="3" presStyleCnt="4">
        <dgm:presLayoutVars>
          <dgm:bulletEnabled val="1"/>
        </dgm:presLayoutVars>
      </dgm:prSet>
      <dgm:spPr/>
      <dgm:t>
        <a:bodyPr/>
        <a:lstStyle/>
        <a:p>
          <a:endParaRPr lang="zh-CN" altLang="en-US"/>
        </a:p>
      </dgm:t>
    </dgm:pt>
  </dgm:ptLst>
  <dgm:cxnLst>
    <dgm:cxn modelId="{58146865-7E8A-43E1-9342-A9ED8840BC5C}" type="presOf" srcId="{1CC53D1E-6DFA-4DF6-B0DF-DB8C74FDBB0A}" destId="{D7FA7C94-7259-4CB4-864A-A3B7DD08E6DA}" srcOrd="1" destOrd="0" presId="urn:microsoft.com/office/officeart/2005/8/layout/radial5"/>
    <dgm:cxn modelId="{33EBA209-9EDD-4CAC-8167-72B664F426E5}" type="presOf" srcId="{D86FED0A-8689-4BF5-B6FF-CFF830ED0CB0}" destId="{EEEC88B9-1CCD-4AAB-83DD-9335D0E2826F}" srcOrd="0" destOrd="0" presId="urn:microsoft.com/office/officeart/2005/8/layout/radial5"/>
    <dgm:cxn modelId="{4887294F-0611-4588-B5D1-16203D30BF47}" srcId="{2096DBD4-F243-40C3-ADE2-580046D2716C}" destId="{B2E5E682-0448-4CC6-A049-0382A9A403AA}" srcOrd="2" destOrd="0" parTransId="{1CC53D1E-6DFA-4DF6-B0DF-DB8C74FDBB0A}" sibTransId="{9250A9D9-CAA8-4BF1-8EC3-E993B701AFAD}"/>
    <dgm:cxn modelId="{776546DC-F3C6-44BA-BDF5-9C824DEE1863}" type="presOf" srcId="{48F76770-274A-4DE5-A555-43CAB1D266D2}" destId="{C05BC6F9-053E-4D07-BB97-13C768BA5B74}" srcOrd="0" destOrd="0" presId="urn:microsoft.com/office/officeart/2005/8/layout/radial5"/>
    <dgm:cxn modelId="{D03A8E84-28FD-4655-8FB8-721AAF68C35D}" type="presOf" srcId="{FF3AC6D4-7A6F-406E-A1ED-12DB9584A679}" destId="{8FC95A3A-6E53-4DC6-8BF0-DEF567003E61}" srcOrd="0" destOrd="0" presId="urn:microsoft.com/office/officeart/2005/8/layout/radial5"/>
    <dgm:cxn modelId="{679176BB-CA21-4AA5-993E-E2E630DD852D}" type="presOf" srcId="{C26CB8A3-572F-4971-8846-601CC630C02A}" destId="{8B086E65-A841-4411-AAA0-7CDEF93C6C66}" srcOrd="0" destOrd="0" presId="urn:microsoft.com/office/officeart/2005/8/layout/radial5"/>
    <dgm:cxn modelId="{5752EDAA-6B56-4AB3-98AA-DA41C9CF01A5}" type="presOf" srcId="{48F76770-274A-4DE5-A555-43CAB1D266D2}" destId="{C320BD10-E915-4CD9-8A2B-CCC78E5FB9C6}" srcOrd="1" destOrd="0" presId="urn:microsoft.com/office/officeart/2005/8/layout/radial5"/>
    <dgm:cxn modelId="{6D24F5F6-00CB-4A3A-86A8-5CBA86D85EA5}" type="presOf" srcId="{C26CB8A3-572F-4971-8846-601CC630C02A}" destId="{871B7C9C-2FB9-4854-9A9E-4DF967B468E5}" srcOrd="1" destOrd="0" presId="urn:microsoft.com/office/officeart/2005/8/layout/radial5"/>
    <dgm:cxn modelId="{186088B8-77DE-4D8F-A0D3-ADD27AAD5AA6}" srcId="{C1724658-1ACE-482C-AE44-C7D14DF718B6}" destId="{2096DBD4-F243-40C3-ADE2-580046D2716C}" srcOrd="0" destOrd="0" parTransId="{3CAB72BE-10E5-407B-9201-E6805332D8FB}" sibTransId="{A39BEFAA-E51E-479A-AC4A-1932CEBFFE97}"/>
    <dgm:cxn modelId="{258F8839-385C-445D-8A99-52223D77D971}" type="presOf" srcId="{0AF1CBEC-051D-4B21-9873-4515E26CF235}" destId="{41FD6EC8-9327-444D-B5B3-F23CFEA07811}" srcOrd="0" destOrd="0" presId="urn:microsoft.com/office/officeart/2005/8/layout/radial5"/>
    <dgm:cxn modelId="{AD6F459A-E0A8-451D-A243-C54095678456}" type="presOf" srcId="{B2E5E682-0448-4CC6-A049-0382A9A403AA}" destId="{6DB2FDAF-51B8-4421-9ED4-1190EFB7E1B8}" srcOrd="0" destOrd="0" presId="urn:microsoft.com/office/officeart/2005/8/layout/radial5"/>
    <dgm:cxn modelId="{CD3DD223-557C-4842-B847-B6DD966FD5ED}" type="presOf" srcId="{3AC6C3AF-2BC9-4E56-ACDC-30C488E9BBF7}" destId="{2E2CD686-D0DE-4A86-A3BF-4EC889A0FCDA}" srcOrd="0" destOrd="0" presId="urn:microsoft.com/office/officeart/2005/8/layout/radial5"/>
    <dgm:cxn modelId="{8EC5AFA5-964D-4FE6-A189-C765499C735C}" type="presOf" srcId="{2096DBD4-F243-40C3-ADE2-580046D2716C}" destId="{609E6707-7409-4EC1-8B28-1198070424AA}" srcOrd="0" destOrd="0" presId="urn:microsoft.com/office/officeart/2005/8/layout/radial5"/>
    <dgm:cxn modelId="{197730C1-CE62-4275-B16A-BF61C5A30BE4}" type="presOf" srcId="{1CC53D1E-6DFA-4DF6-B0DF-DB8C74FDBB0A}" destId="{058406B5-0051-41E9-AC6C-670791E486CE}" srcOrd="0" destOrd="0" presId="urn:microsoft.com/office/officeart/2005/8/layout/radial5"/>
    <dgm:cxn modelId="{454A1446-7F7C-45D5-8D48-E36D7874C908}" srcId="{2096DBD4-F243-40C3-ADE2-580046D2716C}" destId="{FF3AC6D4-7A6F-406E-A1ED-12DB9584A679}" srcOrd="0" destOrd="0" parTransId="{48F76770-274A-4DE5-A555-43CAB1D266D2}" sibTransId="{AB8AAB13-56A5-4DD6-9B96-0160CBDAD7EE}"/>
    <dgm:cxn modelId="{4890C3FA-7F91-49C5-BB60-3D8345C4187D}" srcId="{2096DBD4-F243-40C3-ADE2-580046D2716C}" destId="{3AC6C3AF-2BC9-4E56-ACDC-30C488E9BBF7}" srcOrd="3" destOrd="0" parTransId="{C26CB8A3-572F-4971-8846-601CC630C02A}" sibTransId="{8FCD7F52-8CEA-470E-A3C6-425DF3160179}"/>
    <dgm:cxn modelId="{1B4581BF-DDBB-4E04-9A0E-BC2B141EE28F}" type="presOf" srcId="{0AF1CBEC-051D-4B21-9873-4515E26CF235}" destId="{6B7F4631-ACAC-4FBC-946E-A0C2DAF66035}" srcOrd="1" destOrd="0" presId="urn:microsoft.com/office/officeart/2005/8/layout/radial5"/>
    <dgm:cxn modelId="{F5A6D801-915B-4CFD-B6E7-DA74ECB2483B}" type="presOf" srcId="{C1724658-1ACE-482C-AE44-C7D14DF718B6}" destId="{71686B93-04D4-419E-BB2F-A83D384AC93B}" srcOrd="0" destOrd="0" presId="urn:microsoft.com/office/officeart/2005/8/layout/radial5"/>
    <dgm:cxn modelId="{6D4AD057-A49A-465A-9F0F-512E451D6C0B}" srcId="{2096DBD4-F243-40C3-ADE2-580046D2716C}" destId="{D86FED0A-8689-4BF5-B6FF-CFF830ED0CB0}" srcOrd="1" destOrd="0" parTransId="{0AF1CBEC-051D-4B21-9873-4515E26CF235}" sibTransId="{31958AEC-0364-476F-9C28-48663C5F16FD}"/>
    <dgm:cxn modelId="{BE329FC3-C2B1-4946-A524-D1C6A38B567C}" type="presParOf" srcId="{71686B93-04D4-419E-BB2F-A83D384AC93B}" destId="{609E6707-7409-4EC1-8B28-1198070424AA}" srcOrd="0" destOrd="0" presId="urn:microsoft.com/office/officeart/2005/8/layout/radial5"/>
    <dgm:cxn modelId="{72E6918B-CDBC-4FB2-8BBE-D5B2082B0A43}" type="presParOf" srcId="{71686B93-04D4-419E-BB2F-A83D384AC93B}" destId="{C05BC6F9-053E-4D07-BB97-13C768BA5B74}" srcOrd="1" destOrd="0" presId="urn:microsoft.com/office/officeart/2005/8/layout/radial5"/>
    <dgm:cxn modelId="{8311F61D-6A39-4013-84ED-0CA5C742D68E}" type="presParOf" srcId="{C05BC6F9-053E-4D07-BB97-13C768BA5B74}" destId="{C320BD10-E915-4CD9-8A2B-CCC78E5FB9C6}" srcOrd="0" destOrd="0" presId="urn:microsoft.com/office/officeart/2005/8/layout/radial5"/>
    <dgm:cxn modelId="{659C4D9C-ACB7-447F-B713-024743A0092F}" type="presParOf" srcId="{71686B93-04D4-419E-BB2F-A83D384AC93B}" destId="{8FC95A3A-6E53-4DC6-8BF0-DEF567003E61}" srcOrd="2" destOrd="0" presId="urn:microsoft.com/office/officeart/2005/8/layout/radial5"/>
    <dgm:cxn modelId="{83AE52AD-95AA-43B0-820D-D2C8AB793AE2}" type="presParOf" srcId="{71686B93-04D4-419E-BB2F-A83D384AC93B}" destId="{41FD6EC8-9327-444D-B5B3-F23CFEA07811}" srcOrd="3" destOrd="0" presId="urn:microsoft.com/office/officeart/2005/8/layout/radial5"/>
    <dgm:cxn modelId="{CED647B7-ECB0-4857-8719-22A40E58415D}" type="presParOf" srcId="{41FD6EC8-9327-444D-B5B3-F23CFEA07811}" destId="{6B7F4631-ACAC-4FBC-946E-A0C2DAF66035}" srcOrd="0" destOrd="0" presId="urn:microsoft.com/office/officeart/2005/8/layout/radial5"/>
    <dgm:cxn modelId="{2E5C46BC-9C4B-4B4A-895E-846B3547B2AB}" type="presParOf" srcId="{71686B93-04D4-419E-BB2F-A83D384AC93B}" destId="{EEEC88B9-1CCD-4AAB-83DD-9335D0E2826F}" srcOrd="4" destOrd="0" presId="urn:microsoft.com/office/officeart/2005/8/layout/radial5"/>
    <dgm:cxn modelId="{DA5F28DE-3615-4F77-83D0-4EB10BF877B3}" type="presParOf" srcId="{71686B93-04D4-419E-BB2F-A83D384AC93B}" destId="{058406B5-0051-41E9-AC6C-670791E486CE}" srcOrd="5" destOrd="0" presId="urn:microsoft.com/office/officeart/2005/8/layout/radial5"/>
    <dgm:cxn modelId="{DABFBAF4-24A9-4CBE-9688-BADC9CC014FE}" type="presParOf" srcId="{058406B5-0051-41E9-AC6C-670791E486CE}" destId="{D7FA7C94-7259-4CB4-864A-A3B7DD08E6DA}" srcOrd="0" destOrd="0" presId="urn:microsoft.com/office/officeart/2005/8/layout/radial5"/>
    <dgm:cxn modelId="{F7D90AC2-9BF8-4336-A020-B5B8A4676E6E}" type="presParOf" srcId="{71686B93-04D4-419E-BB2F-A83D384AC93B}" destId="{6DB2FDAF-51B8-4421-9ED4-1190EFB7E1B8}" srcOrd="6" destOrd="0" presId="urn:microsoft.com/office/officeart/2005/8/layout/radial5"/>
    <dgm:cxn modelId="{E43B33EC-532B-4325-8D37-A1B7296F9BA8}" type="presParOf" srcId="{71686B93-04D4-419E-BB2F-A83D384AC93B}" destId="{8B086E65-A841-4411-AAA0-7CDEF93C6C66}" srcOrd="7" destOrd="0" presId="urn:microsoft.com/office/officeart/2005/8/layout/radial5"/>
    <dgm:cxn modelId="{538DF3F2-EF09-47E7-865F-45DDB5AEC124}" type="presParOf" srcId="{8B086E65-A841-4411-AAA0-7CDEF93C6C66}" destId="{871B7C9C-2FB9-4854-9A9E-4DF967B468E5}" srcOrd="0" destOrd="0" presId="urn:microsoft.com/office/officeart/2005/8/layout/radial5"/>
    <dgm:cxn modelId="{80827775-50C0-4368-8130-854D739DEE14}" type="presParOf" srcId="{71686B93-04D4-419E-BB2F-A83D384AC93B}" destId="{2E2CD686-D0DE-4A86-A3BF-4EC889A0FCD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24658-1ACE-482C-AE44-C7D14DF718B6}"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2096DBD4-F243-40C3-ADE2-580046D2716C}">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Online Learning</a:t>
          </a:r>
          <a:endParaRPr lang="en-US" dirty="0"/>
        </a:p>
      </dgm:t>
    </dgm:pt>
    <dgm:pt modelId="{3CAB72BE-10E5-407B-9201-E6805332D8FB}" type="parTrans" cxnId="{186088B8-77DE-4D8F-A0D3-ADD27AAD5AA6}">
      <dgm:prSet/>
      <dgm:spPr/>
      <dgm:t>
        <a:bodyPr/>
        <a:lstStyle/>
        <a:p>
          <a:endParaRPr lang="en-US"/>
        </a:p>
      </dgm:t>
    </dgm:pt>
    <dgm:pt modelId="{A39BEFAA-E51E-479A-AC4A-1932CEBFFE97}" type="sibTrans" cxnId="{186088B8-77DE-4D8F-A0D3-ADD27AAD5AA6}">
      <dgm:prSet/>
      <dgm:spPr/>
      <dgm:t>
        <a:bodyPr/>
        <a:lstStyle/>
        <a:p>
          <a:endParaRPr lang="en-US"/>
        </a:p>
      </dgm:t>
    </dgm:pt>
    <dgm:pt modelId="{FF3AC6D4-7A6F-406E-A1ED-12DB9584A679}">
      <dgm:prSet phldrT="[Text]">
        <dgm:style>
          <a:lnRef idx="0">
            <a:schemeClr val="accent2"/>
          </a:lnRef>
          <a:fillRef idx="3">
            <a:schemeClr val="accent2"/>
          </a:fillRef>
          <a:effectRef idx="3">
            <a:schemeClr val="accent2"/>
          </a:effectRef>
          <a:fontRef idx="minor">
            <a:schemeClr val="lt1"/>
          </a:fontRef>
        </dgm:style>
      </dgm:prSet>
      <dgm:spPr>
        <a:solidFill>
          <a:schemeClr val="bg1">
            <a:lumMod val="65000"/>
          </a:schemeClr>
        </a:solidFill>
      </dgm:spPr>
      <dgm:t>
        <a:bodyPr/>
        <a:lstStyle/>
        <a:p>
          <a:pPr algn="ctr"/>
          <a:r>
            <a:rPr lang="en-US" dirty="0" smtClean="0"/>
            <a:t>Social Media</a:t>
          </a:r>
          <a:endParaRPr lang="en-US" dirty="0"/>
        </a:p>
      </dgm:t>
    </dgm:pt>
    <dgm:pt modelId="{48F76770-274A-4DE5-A555-43CAB1D266D2}" type="parTrans" cxnId="{454A1446-7F7C-45D5-8D48-E36D7874C908}">
      <dgm:prSet>
        <dgm:style>
          <a:lnRef idx="0">
            <a:schemeClr val="accent2"/>
          </a:lnRef>
          <a:fillRef idx="3">
            <a:schemeClr val="accent2"/>
          </a:fillRef>
          <a:effectRef idx="3">
            <a:schemeClr val="accent2"/>
          </a:effectRef>
          <a:fontRef idx="minor">
            <a:schemeClr val="lt1"/>
          </a:fontRef>
        </dgm:style>
      </dgm:prSet>
      <dgm:spPr/>
      <dgm:t>
        <a:bodyPr/>
        <a:lstStyle/>
        <a:p>
          <a:endParaRPr lang="en-US"/>
        </a:p>
      </dgm:t>
    </dgm:pt>
    <dgm:pt modelId="{AB8AAB13-56A5-4DD6-9B96-0160CBDAD7EE}" type="sibTrans" cxnId="{454A1446-7F7C-45D5-8D48-E36D7874C908}">
      <dgm:prSet/>
      <dgm:spPr/>
      <dgm:t>
        <a:bodyPr/>
        <a:lstStyle/>
        <a:p>
          <a:endParaRPr lang="en-US"/>
        </a:p>
      </dgm:t>
    </dgm:pt>
    <dgm:pt modelId="{D86FED0A-8689-4BF5-B6FF-CFF830ED0CB0}">
      <dgm:prSet phldrT="[Text]">
        <dgm:style>
          <a:lnRef idx="0">
            <a:schemeClr val="accent5"/>
          </a:lnRef>
          <a:fillRef idx="3">
            <a:schemeClr val="accent5"/>
          </a:fillRef>
          <a:effectRef idx="3">
            <a:schemeClr val="accent5"/>
          </a:effectRef>
          <a:fontRef idx="minor">
            <a:schemeClr val="lt1"/>
          </a:fontRef>
        </dgm:style>
      </dgm:prSet>
      <dgm:spPr>
        <a:solidFill>
          <a:schemeClr val="bg1">
            <a:lumMod val="65000"/>
          </a:schemeClr>
        </a:solidFill>
      </dgm:spPr>
      <dgm:t>
        <a:bodyPr/>
        <a:lstStyle/>
        <a:p>
          <a:r>
            <a:rPr lang="en-US" dirty="0" smtClean="0"/>
            <a:t>Finance</a:t>
          </a:r>
          <a:endParaRPr lang="en-US" dirty="0"/>
        </a:p>
      </dgm:t>
    </dgm:pt>
    <dgm:pt modelId="{0AF1CBEC-051D-4B21-9873-4515E26CF235}" type="parTrans" cxnId="{6D4AD057-A49A-465A-9F0F-512E451D6C0B}">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31958AEC-0364-476F-9C28-48663C5F16FD}" type="sibTrans" cxnId="{6D4AD057-A49A-465A-9F0F-512E451D6C0B}">
      <dgm:prSet/>
      <dgm:spPr/>
      <dgm:t>
        <a:bodyPr/>
        <a:lstStyle/>
        <a:p>
          <a:endParaRPr lang="en-US"/>
        </a:p>
      </dgm:t>
    </dgm:pt>
    <dgm:pt modelId="{B2E5E682-0448-4CC6-A049-0382A9A403AA}">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dirty="0" smtClean="0"/>
            <a:t>Internet Security</a:t>
          </a:r>
          <a:endParaRPr lang="en-US" dirty="0"/>
        </a:p>
      </dgm:t>
    </dgm:pt>
    <dgm:pt modelId="{1CC53D1E-6DFA-4DF6-B0DF-DB8C74FDBB0A}" type="parTrans" cxnId="{4887294F-0611-4588-B5D1-16203D30BF47}">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9250A9D9-CAA8-4BF1-8EC3-E993B701AFAD}" type="sibTrans" cxnId="{4887294F-0611-4588-B5D1-16203D30BF47}">
      <dgm:prSet/>
      <dgm:spPr/>
      <dgm:t>
        <a:bodyPr/>
        <a:lstStyle/>
        <a:p>
          <a:endParaRPr lang="en-US"/>
        </a:p>
      </dgm:t>
    </dgm:pt>
    <dgm:pt modelId="{3AC6C3AF-2BC9-4E56-ACDC-30C488E9BBF7}">
      <dgm:prSet phldrT="[Text]">
        <dgm:style>
          <a:lnRef idx="0">
            <a:schemeClr val="accent6"/>
          </a:lnRef>
          <a:fillRef idx="3">
            <a:schemeClr val="accent6"/>
          </a:fillRef>
          <a:effectRef idx="3">
            <a:schemeClr val="accent6"/>
          </a:effectRef>
          <a:fontRef idx="minor">
            <a:schemeClr val="lt1"/>
          </a:fontRef>
        </dgm:style>
      </dgm:prSet>
      <dgm:spPr>
        <a:solidFill>
          <a:srgbClr val="00B050"/>
        </a:solidFill>
      </dgm:spPr>
      <dgm:t>
        <a:bodyPr/>
        <a:lstStyle/>
        <a:p>
          <a:r>
            <a:rPr lang="en-US" altLang="zh-CN" dirty="0" smtClean="0"/>
            <a:t>Robot Motion Planning</a:t>
          </a:r>
          <a:endParaRPr lang="en-US" dirty="0"/>
        </a:p>
      </dgm:t>
    </dgm:pt>
    <dgm:pt modelId="{C26CB8A3-572F-4971-8846-601CC630C02A}" type="parTrans" cxnId="{4890C3FA-7F91-49C5-BB60-3D8345C4187D}">
      <dgm:prSet/>
      <dgm:spPr/>
      <dgm:t>
        <a:bodyPr/>
        <a:lstStyle/>
        <a:p>
          <a:endParaRPr lang="zh-CN" altLang="en-US"/>
        </a:p>
      </dgm:t>
    </dgm:pt>
    <dgm:pt modelId="{8FCD7F52-8CEA-470E-A3C6-425DF3160179}" type="sibTrans" cxnId="{4890C3FA-7F91-49C5-BB60-3D8345C4187D}">
      <dgm:prSet/>
      <dgm:spPr/>
      <dgm:t>
        <a:bodyPr/>
        <a:lstStyle/>
        <a:p>
          <a:endParaRPr lang="zh-CN" altLang="en-US"/>
        </a:p>
      </dgm:t>
    </dgm:pt>
    <dgm:pt modelId="{71686B93-04D4-419E-BB2F-A83D384AC93B}" type="pres">
      <dgm:prSet presAssocID="{C1724658-1ACE-482C-AE44-C7D14DF718B6}" presName="Name0" presStyleCnt="0">
        <dgm:presLayoutVars>
          <dgm:chMax val="1"/>
          <dgm:dir/>
          <dgm:animLvl val="ctr"/>
          <dgm:resizeHandles val="exact"/>
        </dgm:presLayoutVars>
      </dgm:prSet>
      <dgm:spPr/>
      <dgm:t>
        <a:bodyPr/>
        <a:lstStyle/>
        <a:p>
          <a:endParaRPr lang="en-US"/>
        </a:p>
      </dgm:t>
    </dgm:pt>
    <dgm:pt modelId="{609E6707-7409-4EC1-8B28-1198070424AA}" type="pres">
      <dgm:prSet presAssocID="{2096DBD4-F243-40C3-ADE2-580046D2716C}" presName="centerShape" presStyleLbl="node0" presStyleIdx="0" presStyleCnt="1"/>
      <dgm:spPr/>
      <dgm:t>
        <a:bodyPr/>
        <a:lstStyle/>
        <a:p>
          <a:endParaRPr lang="en-US"/>
        </a:p>
      </dgm:t>
    </dgm:pt>
    <dgm:pt modelId="{C05BC6F9-053E-4D07-BB97-13C768BA5B74}" type="pres">
      <dgm:prSet presAssocID="{48F76770-274A-4DE5-A555-43CAB1D266D2}" presName="parTrans" presStyleLbl="sibTrans2D1" presStyleIdx="0" presStyleCnt="4"/>
      <dgm:spPr/>
      <dgm:t>
        <a:bodyPr/>
        <a:lstStyle/>
        <a:p>
          <a:endParaRPr lang="en-US"/>
        </a:p>
      </dgm:t>
    </dgm:pt>
    <dgm:pt modelId="{C320BD10-E915-4CD9-8A2B-CCC78E5FB9C6}" type="pres">
      <dgm:prSet presAssocID="{48F76770-274A-4DE5-A555-43CAB1D266D2}" presName="connectorText" presStyleLbl="sibTrans2D1" presStyleIdx="0" presStyleCnt="4"/>
      <dgm:spPr/>
      <dgm:t>
        <a:bodyPr/>
        <a:lstStyle/>
        <a:p>
          <a:endParaRPr lang="en-US"/>
        </a:p>
      </dgm:t>
    </dgm:pt>
    <dgm:pt modelId="{8FC95A3A-6E53-4DC6-8BF0-DEF567003E61}" type="pres">
      <dgm:prSet presAssocID="{FF3AC6D4-7A6F-406E-A1ED-12DB9584A679}" presName="node" presStyleLbl="node1" presStyleIdx="0" presStyleCnt="4">
        <dgm:presLayoutVars>
          <dgm:bulletEnabled val="1"/>
        </dgm:presLayoutVars>
      </dgm:prSet>
      <dgm:spPr/>
      <dgm:t>
        <a:bodyPr/>
        <a:lstStyle/>
        <a:p>
          <a:endParaRPr lang="en-US"/>
        </a:p>
      </dgm:t>
    </dgm:pt>
    <dgm:pt modelId="{41FD6EC8-9327-444D-B5B3-F23CFEA07811}" type="pres">
      <dgm:prSet presAssocID="{0AF1CBEC-051D-4B21-9873-4515E26CF235}" presName="parTrans" presStyleLbl="sibTrans2D1" presStyleIdx="1" presStyleCnt="4"/>
      <dgm:spPr/>
      <dgm:t>
        <a:bodyPr/>
        <a:lstStyle/>
        <a:p>
          <a:endParaRPr lang="en-US"/>
        </a:p>
      </dgm:t>
    </dgm:pt>
    <dgm:pt modelId="{6B7F4631-ACAC-4FBC-946E-A0C2DAF66035}" type="pres">
      <dgm:prSet presAssocID="{0AF1CBEC-051D-4B21-9873-4515E26CF235}" presName="connectorText" presStyleLbl="sibTrans2D1" presStyleIdx="1" presStyleCnt="4"/>
      <dgm:spPr/>
      <dgm:t>
        <a:bodyPr/>
        <a:lstStyle/>
        <a:p>
          <a:endParaRPr lang="en-US"/>
        </a:p>
      </dgm:t>
    </dgm:pt>
    <dgm:pt modelId="{EEEC88B9-1CCD-4AAB-83DD-9335D0E2826F}" type="pres">
      <dgm:prSet presAssocID="{D86FED0A-8689-4BF5-B6FF-CFF830ED0CB0}" presName="node" presStyleLbl="node1" presStyleIdx="1" presStyleCnt="4">
        <dgm:presLayoutVars>
          <dgm:bulletEnabled val="1"/>
        </dgm:presLayoutVars>
      </dgm:prSet>
      <dgm:spPr/>
      <dgm:t>
        <a:bodyPr/>
        <a:lstStyle/>
        <a:p>
          <a:endParaRPr lang="en-US"/>
        </a:p>
      </dgm:t>
    </dgm:pt>
    <dgm:pt modelId="{058406B5-0051-41E9-AC6C-670791E486CE}" type="pres">
      <dgm:prSet presAssocID="{1CC53D1E-6DFA-4DF6-B0DF-DB8C74FDBB0A}" presName="parTrans" presStyleLbl="sibTrans2D1" presStyleIdx="2" presStyleCnt="4"/>
      <dgm:spPr/>
      <dgm:t>
        <a:bodyPr/>
        <a:lstStyle/>
        <a:p>
          <a:endParaRPr lang="en-US"/>
        </a:p>
      </dgm:t>
    </dgm:pt>
    <dgm:pt modelId="{D7FA7C94-7259-4CB4-864A-A3B7DD08E6DA}" type="pres">
      <dgm:prSet presAssocID="{1CC53D1E-6DFA-4DF6-B0DF-DB8C74FDBB0A}" presName="connectorText" presStyleLbl="sibTrans2D1" presStyleIdx="2" presStyleCnt="4"/>
      <dgm:spPr/>
      <dgm:t>
        <a:bodyPr/>
        <a:lstStyle/>
        <a:p>
          <a:endParaRPr lang="en-US"/>
        </a:p>
      </dgm:t>
    </dgm:pt>
    <dgm:pt modelId="{6DB2FDAF-51B8-4421-9ED4-1190EFB7E1B8}" type="pres">
      <dgm:prSet presAssocID="{B2E5E682-0448-4CC6-A049-0382A9A403AA}" presName="node" presStyleLbl="node1" presStyleIdx="2" presStyleCnt="4">
        <dgm:presLayoutVars>
          <dgm:bulletEnabled val="1"/>
        </dgm:presLayoutVars>
      </dgm:prSet>
      <dgm:spPr/>
      <dgm:t>
        <a:bodyPr/>
        <a:lstStyle/>
        <a:p>
          <a:endParaRPr lang="en-US"/>
        </a:p>
      </dgm:t>
    </dgm:pt>
    <dgm:pt modelId="{8B086E65-A841-4411-AAA0-7CDEF93C6C66}" type="pres">
      <dgm:prSet presAssocID="{C26CB8A3-572F-4971-8846-601CC630C02A}" presName="parTrans" presStyleLbl="sibTrans2D1" presStyleIdx="3" presStyleCnt="4"/>
      <dgm:spPr/>
      <dgm:t>
        <a:bodyPr/>
        <a:lstStyle/>
        <a:p>
          <a:endParaRPr lang="en-US"/>
        </a:p>
      </dgm:t>
    </dgm:pt>
    <dgm:pt modelId="{871B7C9C-2FB9-4854-9A9E-4DF967B468E5}" type="pres">
      <dgm:prSet presAssocID="{C26CB8A3-572F-4971-8846-601CC630C02A}" presName="connectorText" presStyleLbl="sibTrans2D1" presStyleIdx="3" presStyleCnt="4"/>
      <dgm:spPr/>
      <dgm:t>
        <a:bodyPr/>
        <a:lstStyle/>
        <a:p>
          <a:endParaRPr lang="en-US"/>
        </a:p>
      </dgm:t>
    </dgm:pt>
    <dgm:pt modelId="{2E2CD686-D0DE-4A86-A3BF-4EC889A0FCDA}" type="pres">
      <dgm:prSet presAssocID="{3AC6C3AF-2BC9-4E56-ACDC-30C488E9BBF7}" presName="node" presStyleLbl="node1" presStyleIdx="3" presStyleCnt="4">
        <dgm:presLayoutVars>
          <dgm:bulletEnabled val="1"/>
        </dgm:presLayoutVars>
      </dgm:prSet>
      <dgm:spPr/>
      <dgm:t>
        <a:bodyPr/>
        <a:lstStyle/>
        <a:p>
          <a:endParaRPr lang="zh-CN" altLang="en-US"/>
        </a:p>
      </dgm:t>
    </dgm:pt>
  </dgm:ptLst>
  <dgm:cxnLst>
    <dgm:cxn modelId="{B12167F3-CA4A-4560-AF99-2A81B784D59A}" type="presOf" srcId="{C26CB8A3-572F-4971-8846-601CC630C02A}" destId="{8B086E65-A841-4411-AAA0-7CDEF93C6C66}" srcOrd="0" destOrd="0" presId="urn:microsoft.com/office/officeart/2005/8/layout/radial5"/>
    <dgm:cxn modelId="{B7DCCE0A-7857-4E63-8874-83FD259732E0}" type="presOf" srcId="{FF3AC6D4-7A6F-406E-A1ED-12DB9584A679}" destId="{8FC95A3A-6E53-4DC6-8BF0-DEF567003E61}" srcOrd="0" destOrd="0" presId="urn:microsoft.com/office/officeart/2005/8/layout/radial5"/>
    <dgm:cxn modelId="{4887294F-0611-4588-B5D1-16203D30BF47}" srcId="{2096DBD4-F243-40C3-ADE2-580046D2716C}" destId="{B2E5E682-0448-4CC6-A049-0382A9A403AA}" srcOrd="2" destOrd="0" parTransId="{1CC53D1E-6DFA-4DF6-B0DF-DB8C74FDBB0A}" sibTransId="{9250A9D9-CAA8-4BF1-8EC3-E993B701AFAD}"/>
    <dgm:cxn modelId="{A4E5150E-1660-4D51-970B-745ECD7AE608}" type="presOf" srcId="{D86FED0A-8689-4BF5-B6FF-CFF830ED0CB0}" destId="{EEEC88B9-1CCD-4AAB-83DD-9335D0E2826F}" srcOrd="0" destOrd="0" presId="urn:microsoft.com/office/officeart/2005/8/layout/radial5"/>
    <dgm:cxn modelId="{A07AC374-99A0-4221-8A80-52027EE6E307}" type="presOf" srcId="{3AC6C3AF-2BC9-4E56-ACDC-30C488E9BBF7}" destId="{2E2CD686-D0DE-4A86-A3BF-4EC889A0FCDA}" srcOrd="0" destOrd="0" presId="urn:microsoft.com/office/officeart/2005/8/layout/radial5"/>
    <dgm:cxn modelId="{82B3CA34-1C13-4183-9AC2-B576A6B7B32C}" type="presOf" srcId="{2096DBD4-F243-40C3-ADE2-580046D2716C}" destId="{609E6707-7409-4EC1-8B28-1198070424AA}" srcOrd="0" destOrd="0" presId="urn:microsoft.com/office/officeart/2005/8/layout/radial5"/>
    <dgm:cxn modelId="{944E7124-E0E2-4B25-B83F-047484A62DBF}" type="presOf" srcId="{48F76770-274A-4DE5-A555-43CAB1D266D2}" destId="{C320BD10-E915-4CD9-8A2B-CCC78E5FB9C6}" srcOrd="1" destOrd="0" presId="urn:microsoft.com/office/officeart/2005/8/layout/radial5"/>
    <dgm:cxn modelId="{830D3074-E95D-4FA2-9C6E-778A1105A78C}" type="presOf" srcId="{C1724658-1ACE-482C-AE44-C7D14DF718B6}" destId="{71686B93-04D4-419E-BB2F-A83D384AC93B}" srcOrd="0" destOrd="0" presId="urn:microsoft.com/office/officeart/2005/8/layout/radial5"/>
    <dgm:cxn modelId="{20AF7A20-78B4-4118-B1B1-969FD0806B76}" type="presOf" srcId="{0AF1CBEC-051D-4B21-9873-4515E26CF235}" destId="{41FD6EC8-9327-444D-B5B3-F23CFEA07811}" srcOrd="0" destOrd="0" presId="urn:microsoft.com/office/officeart/2005/8/layout/radial5"/>
    <dgm:cxn modelId="{186088B8-77DE-4D8F-A0D3-ADD27AAD5AA6}" srcId="{C1724658-1ACE-482C-AE44-C7D14DF718B6}" destId="{2096DBD4-F243-40C3-ADE2-580046D2716C}" srcOrd="0" destOrd="0" parTransId="{3CAB72BE-10E5-407B-9201-E6805332D8FB}" sibTransId="{A39BEFAA-E51E-479A-AC4A-1932CEBFFE97}"/>
    <dgm:cxn modelId="{D8FD2476-375F-4BAD-B8DD-2F4AB2FBF16D}" type="presOf" srcId="{1CC53D1E-6DFA-4DF6-B0DF-DB8C74FDBB0A}" destId="{D7FA7C94-7259-4CB4-864A-A3B7DD08E6DA}" srcOrd="1" destOrd="0" presId="urn:microsoft.com/office/officeart/2005/8/layout/radial5"/>
    <dgm:cxn modelId="{D6822455-F12F-43E8-A0E9-45B7EE87DB5C}" type="presOf" srcId="{48F76770-274A-4DE5-A555-43CAB1D266D2}" destId="{C05BC6F9-053E-4D07-BB97-13C768BA5B74}" srcOrd="0" destOrd="0" presId="urn:microsoft.com/office/officeart/2005/8/layout/radial5"/>
    <dgm:cxn modelId="{454A1446-7F7C-45D5-8D48-E36D7874C908}" srcId="{2096DBD4-F243-40C3-ADE2-580046D2716C}" destId="{FF3AC6D4-7A6F-406E-A1ED-12DB9584A679}" srcOrd="0" destOrd="0" parTransId="{48F76770-274A-4DE5-A555-43CAB1D266D2}" sibTransId="{AB8AAB13-56A5-4DD6-9B96-0160CBDAD7EE}"/>
    <dgm:cxn modelId="{4890C3FA-7F91-49C5-BB60-3D8345C4187D}" srcId="{2096DBD4-F243-40C3-ADE2-580046D2716C}" destId="{3AC6C3AF-2BC9-4E56-ACDC-30C488E9BBF7}" srcOrd="3" destOrd="0" parTransId="{C26CB8A3-572F-4971-8846-601CC630C02A}" sibTransId="{8FCD7F52-8CEA-470E-A3C6-425DF3160179}"/>
    <dgm:cxn modelId="{4690D8C1-D876-4057-9658-87F37DF9344C}" type="presOf" srcId="{1CC53D1E-6DFA-4DF6-B0DF-DB8C74FDBB0A}" destId="{058406B5-0051-41E9-AC6C-670791E486CE}" srcOrd="0" destOrd="0" presId="urn:microsoft.com/office/officeart/2005/8/layout/radial5"/>
    <dgm:cxn modelId="{C723D10F-941C-417B-9CD5-9587C2539B8A}" type="presOf" srcId="{0AF1CBEC-051D-4B21-9873-4515E26CF235}" destId="{6B7F4631-ACAC-4FBC-946E-A0C2DAF66035}" srcOrd="1" destOrd="0" presId="urn:microsoft.com/office/officeart/2005/8/layout/radial5"/>
    <dgm:cxn modelId="{18CAE6B6-C2E1-4DBF-A6E6-9C52C3DA37C7}" type="presOf" srcId="{B2E5E682-0448-4CC6-A049-0382A9A403AA}" destId="{6DB2FDAF-51B8-4421-9ED4-1190EFB7E1B8}" srcOrd="0" destOrd="0" presId="urn:microsoft.com/office/officeart/2005/8/layout/radial5"/>
    <dgm:cxn modelId="{F6F4C7E2-96C2-42AA-9E3C-69EE67251FF7}" type="presOf" srcId="{C26CB8A3-572F-4971-8846-601CC630C02A}" destId="{871B7C9C-2FB9-4854-9A9E-4DF967B468E5}" srcOrd="1" destOrd="0" presId="urn:microsoft.com/office/officeart/2005/8/layout/radial5"/>
    <dgm:cxn modelId="{6D4AD057-A49A-465A-9F0F-512E451D6C0B}" srcId="{2096DBD4-F243-40C3-ADE2-580046D2716C}" destId="{D86FED0A-8689-4BF5-B6FF-CFF830ED0CB0}" srcOrd="1" destOrd="0" parTransId="{0AF1CBEC-051D-4B21-9873-4515E26CF235}" sibTransId="{31958AEC-0364-476F-9C28-48663C5F16FD}"/>
    <dgm:cxn modelId="{AFC0804E-4BEE-40F5-B4A4-E0C58067DEA4}" type="presParOf" srcId="{71686B93-04D4-419E-BB2F-A83D384AC93B}" destId="{609E6707-7409-4EC1-8B28-1198070424AA}" srcOrd="0" destOrd="0" presId="urn:microsoft.com/office/officeart/2005/8/layout/radial5"/>
    <dgm:cxn modelId="{AA9A7A3E-E53F-4C33-844E-1160A50A3697}" type="presParOf" srcId="{71686B93-04D4-419E-BB2F-A83D384AC93B}" destId="{C05BC6F9-053E-4D07-BB97-13C768BA5B74}" srcOrd="1" destOrd="0" presId="urn:microsoft.com/office/officeart/2005/8/layout/radial5"/>
    <dgm:cxn modelId="{C3F106BD-9F8A-4701-8107-A0E73BE7E78B}" type="presParOf" srcId="{C05BC6F9-053E-4D07-BB97-13C768BA5B74}" destId="{C320BD10-E915-4CD9-8A2B-CCC78E5FB9C6}" srcOrd="0" destOrd="0" presId="urn:microsoft.com/office/officeart/2005/8/layout/radial5"/>
    <dgm:cxn modelId="{6EACA0D3-3282-4A48-BA96-8EC71F71F0FB}" type="presParOf" srcId="{71686B93-04D4-419E-BB2F-A83D384AC93B}" destId="{8FC95A3A-6E53-4DC6-8BF0-DEF567003E61}" srcOrd="2" destOrd="0" presId="urn:microsoft.com/office/officeart/2005/8/layout/radial5"/>
    <dgm:cxn modelId="{6DA3CFE0-0CB8-4AD9-B9CF-296A424DDA8E}" type="presParOf" srcId="{71686B93-04D4-419E-BB2F-A83D384AC93B}" destId="{41FD6EC8-9327-444D-B5B3-F23CFEA07811}" srcOrd="3" destOrd="0" presId="urn:microsoft.com/office/officeart/2005/8/layout/radial5"/>
    <dgm:cxn modelId="{20779EDE-C744-4C96-A83E-080B52511CC4}" type="presParOf" srcId="{41FD6EC8-9327-444D-B5B3-F23CFEA07811}" destId="{6B7F4631-ACAC-4FBC-946E-A0C2DAF66035}" srcOrd="0" destOrd="0" presId="urn:microsoft.com/office/officeart/2005/8/layout/radial5"/>
    <dgm:cxn modelId="{7FFECC00-8BF0-4ABA-87FF-4DCDC8C64B29}" type="presParOf" srcId="{71686B93-04D4-419E-BB2F-A83D384AC93B}" destId="{EEEC88B9-1CCD-4AAB-83DD-9335D0E2826F}" srcOrd="4" destOrd="0" presId="urn:microsoft.com/office/officeart/2005/8/layout/radial5"/>
    <dgm:cxn modelId="{7BD0DB87-DD41-41B2-BF59-0E7CF7D0A6E0}" type="presParOf" srcId="{71686B93-04D4-419E-BB2F-A83D384AC93B}" destId="{058406B5-0051-41E9-AC6C-670791E486CE}" srcOrd="5" destOrd="0" presId="urn:microsoft.com/office/officeart/2005/8/layout/radial5"/>
    <dgm:cxn modelId="{6346CBD0-E523-4D1F-8441-75A6B8AAFDE5}" type="presParOf" srcId="{058406B5-0051-41E9-AC6C-670791E486CE}" destId="{D7FA7C94-7259-4CB4-864A-A3B7DD08E6DA}" srcOrd="0" destOrd="0" presId="urn:microsoft.com/office/officeart/2005/8/layout/radial5"/>
    <dgm:cxn modelId="{8DBB72BD-4B71-417D-B385-D8999A1ECCB7}" type="presParOf" srcId="{71686B93-04D4-419E-BB2F-A83D384AC93B}" destId="{6DB2FDAF-51B8-4421-9ED4-1190EFB7E1B8}" srcOrd="6" destOrd="0" presId="urn:microsoft.com/office/officeart/2005/8/layout/radial5"/>
    <dgm:cxn modelId="{B17B75B2-D97F-4FE3-A73C-8B26855CC713}" type="presParOf" srcId="{71686B93-04D4-419E-BB2F-A83D384AC93B}" destId="{8B086E65-A841-4411-AAA0-7CDEF93C6C66}" srcOrd="7" destOrd="0" presId="urn:microsoft.com/office/officeart/2005/8/layout/radial5"/>
    <dgm:cxn modelId="{8B7181D2-6739-49DF-A5FD-13C3DD494151}" type="presParOf" srcId="{8B086E65-A841-4411-AAA0-7CDEF93C6C66}" destId="{871B7C9C-2FB9-4854-9A9E-4DF967B468E5}" srcOrd="0" destOrd="0" presId="urn:microsoft.com/office/officeart/2005/8/layout/radial5"/>
    <dgm:cxn modelId="{828E5CC2-01C0-4983-8776-5EA798965623}" type="presParOf" srcId="{71686B93-04D4-419E-BB2F-A83D384AC93B}" destId="{2E2CD686-D0DE-4A86-A3BF-4EC889A0FCD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24658-1ACE-482C-AE44-C7D14DF718B6}"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2096DBD4-F243-40C3-ADE2-580046D2716C}">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Online Learning</a:t>
          </a:r>
          <a:endParaRPr lang="en-US" dirty="0"/>
        </a:p>
      </dgm:t>
    </dgm:pt>
    <dgm:pt modelId="{3CAB72BE-10E5-407B-9201-E6805332D8FB}" type="parTrans" cxnId="{186088B8-77DE-4D8F-A0D3-ADD27AAD5AA6}">
      <dgm:prSet/>
      <dgm:spPr/>
      <dgm:t>
        <a:bodyPr/>
        <a:lstStyle/>
        <a:p>
          <a:endParaRPr lang="en-US"/>
        </a:p>
      </dgm:t>
    </dgm:pt>
    <dgm:pt modelId="{A39BEFAA-E51E-479A-AC4A-1932CEBFFE97}" type="sibTrans" cxnId="{186088B8-77DE-4D8F-A0D3-ADD27AAD5AA6}">
      <dgm:prSet/>
      <dgm:spPr/>
      <dgm:t>
        <a:bodyPr/>
        <a:lstStyle/>
        <a:p>
          <a:endParaRPr lang="en-US"/>
        </a:p>
      </dgm:t>
    </dgm:pt>
    <dgm:pt modelId="{FF3AC6D4-7A6F-406E-A1ED-12DB9584A679}">
      <dgm:prSet phldrT="[Text]">
        <dgm:style>
          <a:lnRef idx="0">
            <a:schemeClr val="accent2"/>
          </a:lnRef>
          <a:fillRef idx="3">
            <a:schemeClr val="accent2"/>
          </a:fillRef>
          <a:effectRef idx="3">
            <a:schemeClr val="accent2"/>
          </a:effectRef>
          <a:fontRef idx="minor">
            <a:schemeClr val="lt1"/>
          </a:fontRef>
        </dgm:style>
      </dgm:prSet>
      <dgm:spPr>
        <a:solidFill>
          <a:schemeClr val="bg1">
            <a:lumMod val="65000"/>
          </a:schemeClr>
        </a:solidFill>
      </dgm:spPr>
      <dgm:t>
        <a:bodyPr/>
        <a:lstStyle/>
        <a:p>
          <a:pPr algn="ctr"/>
          <a:r>
            <a:rPr lang="en-US" dirty="0" smtClean="0"/>
            <a:t>Social Media</a:t>
          </a:r>
          <a:endParaRPr lang="en-US" dirty="0"/>
        </a:p>
      </dgm:t>
    </dgm:pt>
    <dgm:pt modelId="{48F76770-274A-4DE5-A555-43CAB1D266D2}" type="parTrans" cxnId="{454A1446-7F7C-45D5-8D48-E36D7874C908}">
      <dgm:prSet>
        <dgm:style>
          <a:lnRef idx="0">
            <a:schemeClr val="accent2"/>
          </a:lnRef>
          <a:fillRef idx="3">
            <a:schemeClr val="accent2"/>
          </a:fillRef>
          <a:effectRef idx="3">
            <a:schemeClr val="accent2"/>
          </a:effectRef>
          <a:fontRef idx="minor">
            <a:schemeClr val="lt1"/>
          </a:fontRef>
        </dgm:style>
      </dgm:prSet>
      <dgm:spPr/>
      <dgm:t>
        <a:bodyPr/>
        <a:lstStyle/>
        <a:p>
          <a:endParaRPr lang="en-US"/>
        </a:p>
      </dgm:t>
    </dgm:pt>
    <dgm:pt modelId="{AB8AAB13-56A5-4DD6-9B96-0160CBDAD7EE}" type="sibTrans" cxnId="{454A1446-7F7C-45D5-8D48-E36D7874C908}">
      <dgm:prSet/>
      <dgm:spPr/>
      <dgm:t>
        <a:bodyPr/>
        <a:lstStyle/>
        <a:p>
          <a:endParaRPr lang="en-US"/>
        </a:p>
      </dgm:t>
    </dgm:pt>
    <dgm:pt modelId="{D86FED0A-8689-4BF5-B6FF-CFF830ED0CB0}">
      <dgm:prSet phldrT="[Text]">
        <dgm:style>
          <a:lnRef idx="0">
            <a:schemeClr val="accent5"/>
          </a:lnRef>
          <a:fillRef idx="3">
            <a:schemeClr val="accent5"/>
          </a:fillRef>
          <a:effectRef idx="3">
            <a:schemeClr val="accent5"/>
          </a:effectRef>
          <a:fontRef idx="minor">
            <a:schemeClr val="lt1"/>
          </a:fontRef>
        </dgm:style>
      </dgm:prSet>
      <dgm:spPr>
        <a:solidFill>
          <a:schemeClr val="bg1">
            <a:lumMod val="65000"/>
          </a:schemeClr>
        </a:solidFill>
      </dgm:spPr>
      <dgm:t>
        <a:bodyPr/>
        <a:lstStyle/>
        <a:p>
          <a:r>
            <a:rPr lang="en-US" dirty="0" smtClean="0"/>
            <a:t>Finance</a:t>
          </a:r>
          <a:endParaRPr lang="en-US" dirty="0"/>
        </a:p>
      </dgm:t>
    </dgm:pt>
    <dgm:pt modelId="{0AF1CBEC-051D-4B21-9873-4515E26CF235}" type="parTrans" cxnId="{6D4AD057-A49A-465A-9F0F-512E451D6C0B}">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31958AEC-0364-476F-9C28-48663C5F16FD}" type="sibTrans" cxnId="{6D4AD057-A49A-465A-9F0F-512E451D6C0B}">
      <dgm:prSet/>
      <dgm:spPr/>
      <dgm:t>
        <a:bodyPr/>
        <a:lstStyle/>
        <a:p>
          <a:endParaRPr lang="en-US"/>
        </a:p>
      </dgm:t>
    </dgm:pt>
    <dgm:pt modelId="{B2E5E682-0448-4CC6-A049-0382A9A403AA}">
      <dgm:prSet phldrT="[Text]">
        <dgm:style>
          <a:lnRef idx="0">
            <a:schemeClr val="accent6"/>
          </a:lnRef>
          <a:fillRef idx="3">
            <a:schemeClr val="accent6"/>
          </a:fillRef>
          <a:effectRef idx="3">
            <a:schemeClr val="accent6"/>
          </a:effectRef>
          <a:fontRef idx="minor">
            <a:schemeClr val="lt1"/>
          </a:fontRef>
        </dgm:style>
      </dgm:prSet>
      <dgm:spPr>
        <a:solidFill>
          <a:schemeClr val="accent6"/>
        </a:solidFill>
      </dgm:spPr>
      <dgm:t>
        <a:bodyPr/>
        <a:lstStyle/>
        <a:p>
          <a:r>
            <a:rPr lang="en-US" dirty="0" smtClean="0"/>
            <a:t>Internet Security</a:t>
          </a:r>
          <a:endParaRPr lang="en-US" dirty="0"/>
        </a:p>
      </dgm:t>
    </dgm:pt>
    <dgm:pt modelId="{1CC53D1E-6DFA-4DF6-B0DF-DB8C74FDBB0A}" type="parTrans" cxnId="{4887294F-0611-4588-B5D1-16203D30BF47}">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9250A9D9-CAA8-4BF1-8EC3-E993B701AFAD}" type="sibTrans" cxnId="{4887294F-0611-4588-B5D1-16203D30BF47}">
      <dgm:prSet/>
      <dgm:spPr/>
      <dgm:t>
        <a:bodyPr/>
        <a:lstStyle/>
        <a:p>
          <a:endParaRPr lang="en-US"/>
        </a:p>
      </dgm:t>
    </dgm:pt>
    <dgm:pt modelId="{3AC6C3AF-2BC9-4E56-ACDC-30C488E9BBF7}">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altLang="zh-CN" dirty="0" smtClean="0"/>
            <a:t>Robot Motion Planning</a:t>
          </a:r>
          <a:endParaRPr lang="en-US" dirty="0"/>
        </a:p>
      </dgm:t>
    </dgm:pt>
    <dgm:pt modelId="{C26CB8A3-572F-4971-8846-601CC630C02A}" type="parTrans" cxnId="{4890C3FA-7F91-49C5-BB60-3D8345C4187D}">
      <dgm:prSet/>
      <dgm:spPr/>
      <dgm:t>
        <a:bodyPr/>
        <a:lstStyle/>
        <a:p>
          <a:endParaRPr lang="zh-CN" altLang="en-US"/>
        </a:p>
      </dgm:t>
    </dgm:pt>
    <dgm:pt modelId="{8FCD7F52-8CEA-470E-A3C6-425DF3160179}" type="sibTrans" cxnId="{4890C3FA-7F91-49C5-BB60-3D8345C4187D}">
      <dgm:prSet/>
      <dgm:spPr/>
      <dgm:t>
        <a:bodyPr/>
        <a:lstStyle/>
        <a:p>
          <a:endParaRPr lang="zh-CN" altLang="en-US"/>
        </a:p>
      </dgm:t>
    </dgm:pt>
    <dgm:pt modelId="{71686B93-04D4-419E-BB2F-A83D384AC93B}" type="pres">
      <dgm:prSet presAssocID="{C1724658-1ACE-482C-AE44-C7D14DF718B6}" presName="Name0" presStyleCnt="0">
        <dgm:presLayoutVars>
          <dgm:chMax val="1"/>
          <dgm:dir/>
          <dgm:animLvl val="ctr"/>
          <dgm:resizeHandles val="exact"/>
        </dgm:presLayoutVars>
      </dgm:prSet>
      <dgm:spPr/>
      <dgm:t>
        <a:bodyPr/>
        <a:lstStyle/>
        <a:p>
          <a:endParaRPr lang="en-US"/>
        </a:p>
      </dgm:t>
    </dgm:pt>
    <dgm:pt modelId="{609E6707-7409-4EC1-8B28-1198070424AA}" type="pres">
      <dgm:prSet presAssocID="{2096DBD4-F243-40C3-ADE2-580046D2716C}" presName="centerShape" presStyleLbl="node0" presStyleIdx="0" presStyleCnt="1"/>
      <dgm:spPr/>
      <dgm:t>
        <a:bodyPr/>
        <a:lstStyle/>
        <a:p>
          <a:endParaRPr lang="en-US"/>
        </a:p>
      </dgm:t>
    </dgm:pt>
    <dgm:pt modelId="{C05BC6F9-053E-4D07-BB97-13C768BA5B74}" type="pres">
      <dgm:prSet presAssocID="{48F76770-274A-4DE5-A555-43CAB1D266D2}" presName="parTrans" presStyleLbl="sibTrans2D1" presStyleIdx="0" presStyleCnt="4"/>
      <dgm:spPr/>
      <dgm:t>
        <a:bodyPr/>
        <a:lstStyle/>
        <a:p>
          <a:endParaRPr lang="en-US"/>
        </a:p>
      </dgm:t>
    </dgm:pt>
    <dgm:pt modelId="{C320BD10-E915-4CD9-8A2B-CCC78E5FB9C6}" type="pres">
      <dgm:prSet presAssocID="{48F76770-274A-4DE5-A555-43CAB1D266D2}" presName="connectorText" presStyleLbl="sibTrans2D1" presStyleIdx="0" presStyleCnt="4"/>
      <dgm:spPr/>
      <dgm:t>
        <a:bodyPr/>
        <a:lstStyle/>
        <a:p>
          <a:endParaRPr lang="en-US"/>
        </a:p>
      </dgm:t>
    </dgm:pt>
    <dgm:pt modelId="{8FC95A3A-6E53-4DC6-8BF0-DEF567003E61}" type="pres">
      <dgm:prSet presAssocID="{FF3AC6D4-7A6F-406E-A1ED-12DB9584A679}" presName="node" presStyleLbl="node1" presStyleIdx="0" presStyleCnt="4">
        <dgm:presLayoutVars>
          <dgm:bulletEnabled val="1"/>
        </dgm:presLayoutVars>
      </dgm:prSet>
      <dgm:spPr/>
      <dgm:t>
        <a:bodyPr/>
        <a:lstStyle/>
        <a:p>
          <a:endParaRPr lang="en-US"/>
        </a:p>
      </dgm:t>
    </dgm:pt>
    <dgm:pt modelId="{41FD6EC8-9327-444D-B5B3-F23CFEA07811}" type="pres">
      <dgm:prSet presAssocID="{0AF1CBEC-051D-4B21-9873-4515E26CF235}" presName="parTrans" presStyleLbl="sibTrans2D1" presStyleIdx="1" presStyleCnt="4"/>
      <dgm:spPr/>
      <dgm:t>
        <a:bodyPr/>
        <a:lstStyle/>
        <a:p>
          <a:endParaRPr lang="en-US"/>
        </a:p>
      </dgm:t>
    </dgm:pt>
    <dgm:pt modelId="{6B7F4631-ACAC-4FBC-946E-A0C2DAF66035}" type="pres">
      <dgm:prSet presAssocID="{0AF1CBEC-051D-4B21-9873-4515E26CF235}" presName="connectorText" presStyleLbl="sibTrans2D1" presStyleIdx="1" presStyleCnt="4"/>
      <dgm:spPr/>
      <dgm:t>
        <a:bodyPr/>
        <a:lstStyle/>
        <a:p>
          <a:endParaRPr lang="en-US"/>
        </a:p>
      </dgm:t>
    </dgm:pt>
    <dgm:pt modelId="{EEEC88B9-1CCD-4AAB-83DD-9335D0E2826F}" type="pres">
      <dgm:prSet presAssocID="{D86FED0A-8689-4BF5-B6FF-CFF830ED0CB0}" presName="node" presStyleLbl="node1" presStyleIdx="1" presStyleCnt="4">
        <dgm:presLayoutVars>
          <dgm:bulletEnabled val="1"/>
        </dgm:presLayoutVars>
      </dgm:prSet>
      <dgm:spPr/>
      <dgm:t>
        <a:bodyPr/>
        <a:lstStyle/>
        <a:p>
          <a:endParaRPr lang="en-US"/>
        </a:p>
      </dgm:t>
    </dgm:pt>
    <dgm:pt modelId="{058406B5-0051-41E9-AC6C-670791E486CE}" type="pres">
      <dgm:prSet presAssocID="{1CC53D1E-6DFA-4DF6-B0DF-DB8C74FDBB0A}" presName="parTrans" presStyleLbl="sibTrans2D1" presStyleIdx="2" presStyleCnt="4"/>
      <dgm:spPr/>
      <dgm:t>
        <a:bodyPr/>
        <a:lstStyle/>
        <a:p>
          <a:endParaRPr lang="en-US"/>
        </a:p>
      </dgm:t>
    </dgm:pt>
    <dgm:pt modelId="{D7FA7C94-7259-4CB4-864A-A3B7DD08E6DA}" type="pres">
      <dgm:prSet presAssocID="{1CC53D1E-6DFA-4DF6-B0DF-DB8C74FDBB0A}" presName="connectorText" presStyleLbl="sibTrans2D1" presStyleIdx="2" presStyleCnt="4"/>
      <dgm:spPr/>
      <dgm:t>
        <a:bodyPr/>
        <a:lstStyle/>
        <a:p>
          <a:endParaRPr lang="en-US"/>
        </a:p>
      </dgm:t>
    </dgm:pt>
    <dgm:pt modelId="{6DB2FDAF-51B8-4421-9ED4-1190EFB7E1B8}" type="pres">
      <dgm:prSet presAssocID="{B2E5E682-0448-4CC6-A049-0382A9A403AA}" presName="node" presStyleLbl="node1" presStyleIdx="2" presStyleCnt="4">
        <dgm:presLayoutVars>
          <dgm:bulletEnabled val="1"/>
        </dgm:presLayoutVars>
      </dgm:prSet>
      <dgm:spPr/>
      <dgm:t>
        <a:bodyPr/>
        <a:lstStyle/>
        <a:p>
          <a:endParaRPr lang="en-US"/>
        </a:p>
      </dgm:t>
    </dgm:pt>
    <dgm:pt modelId="{8B086E65-A841-4411-AAA0-7CDEF93C6C66}" type="pres">
      <dgm:prSet presAssocID="{C26CB8A3-572F-4971-8846-601CC630C02A}" presName="parTrans" presStyleLbl="sibTrans2D1" presStyleIdx="3" presStyleCnt="4"/>
      <dgm:spPr/>
      <dgm:t>
        <a:bodyPr/>
        <a:lstStyle/>
        <a:p>
          <a:endParaRPr lang="en-US"/>
        </a:p>
      </dgm:t>
    </dgm:pt>
    <dgm:pt modelId="{871B7C9C-2FB9-4854-9A9E-4DF967B468E5}" type="pres">
      <dgm:prSet presAssocID="{C26CB8A3-572F-4971-8846-601CC630C02A}" presName="connectorText" presStyleLbl="sibTrans2D1" presStyleIdx="3" presStyleCnt="4"/>
      <dgm:spPr/>
      <dgm:t>
        <a:bodyPr/>
        <a:lstStyle/>
        <a:p>
          <a:endParaRPr lang="en-US"/>
        </a:p>
      </dgm:t>
    </dgm:pt>
    <dgm:pt modelId="{2E2CD686-D0DE-4A86-A3BF-4EC889A0FCDA}" type="pres">
      <dgm:prSet presAssocID="{3AC6C3AF-2BC9-4E56-ACDC-30C488E9BBF7}" presName="node" presStyleLbl="node1" presStyleIdx="3" presStyleCnt="4">
        <dgm:presLayoutVars>
          <dgm:bulletEnabled val="1"/>
        </dgm:presLayoutVars>
      </dgm:prSet>
      <dgm:spPr/>
      <dgm:t>
        <a:bodyPr/>
        <a:lstStyle/>
        <a:p>
          <a:endParaRPr lang="zh-CN" altLang="en-US"/>
        </a:p>
      </dgm:t>
    </dgm:pt>
  </dgm:ptLst>
  <dgm:cxnLst>
    <dgm:cxn modelId="{C98ABED7-1DF6-46F4-8B36-4331ADA5BAD7}" type="presOf" srcId="{B2E5E682-0448-4CC6-A049-0382A9A403AA}" destId="{6DB2FDAF-51B8-4421-9ED4-1190EFB7E1B8}" srcOrd="0" destOrd="0" presId="urn:microsoft.com/office/officeart/2005/8/layout/radial5"/>
    <dgm:cxn modelId="{70DC4FC9-1E72-4B60-A3B6-AC93C84F184A}" type="presOf" srcId="{D86FED0A-8689-4BF5-B6FF-CFF830ED0CB0}" destId="{EEEC88B9-1CCD-4AAB-83DD-9335D0E2826F}" srcOrd="0" destOrd="0" presId="urn:microsoft.com/office/officeart/2005/8/layout/radial5"/>
    <dgm:cxn modelId="{B3CE0012-0C30-4163-AB9F-2CEE4F102875}" type="presOf" srcId="{FF3AC6D4-7A6F-406E-A1ED-12DB9584A679}" destId="{8FC95A3A-6E53-4DC6-8BF0-DEF567003E61}" srcOrd="0" destOrd="0" presId="urn:microsoft.com/office/officeart/2005/8/layout/radial5"/>
    <dgm:cxn modelId="{C4C4EC1C-81AE-4F30-816A-C177E347ABE8}" type="presOf" srcId="{1CC53D1E-6DFA-4DF6-B0DF-DB8C74FDBB0A}" destId="{D7FA7C94-7259-4CB4-864A-A3B7DD08E6DA}" srcOrd="1" destOrd="0" presId="urn:microsoft.com/office/officeart/2005/8/layout/radial5"/>
    <dgm:cxn modelId="{6D4AD057-A49A-465A-9F0F-512E451D6C0B}" srcId="{2096DBD4-F243-40C3-ADE2-580046D2716C}" destId="{D86FED0A-8689-4BF5-B6FF-CFF830ED0CB0}" srcOrd="1" destOrd="0" parTransId="{0AF1CBEC-051D-4B21-9873-4515E26CF235}" sibTransId="{31958AEC-0364-476F-9C28-48663C5F16FD}"/>
    <dgm:cxn modelId="{6990E788-0A0B-4E63-ABE7-5B6CCE8A34F3}" type="presOf" srcId="{1CC53D1E-6DFA-4DF6-B0DF-DB8C74FDBB0A}" destId="{058406B5-0051-41E9-AC6C-670791E486CE}" srcOrd="0" destOrd="0" presId="urn:microsoft.com/office/officeart/2005/8/layout/radial5"/>
    <dgm:cxn modelId="{3C617EC3-3ABF-4BC9-8FB1-C4CEE40B7839}" type="presOf" srcId="{C26CB8A3-572F-4971-8846-601CC630C02A}" destId="{871B7C9C-2FB9-4854-9A9E-4DF967B468E5}" srcOrd="1" destOrd="0" presId="urn:microsoft.com/office/officeart/2005/8/layout/radial5"/>
    <dgm:cxn modelId="{4890C3FA-7F91-49C5-BB60-3D8345C4187D}" srcId="{2096DBD4-F243-40C3-ADE2-580046D2716C}" destId="{3AC6C3AF-2BC9-4E56-ACDC-30C488E9BBF7}" srcOrd="3" destOrd="0" parTransId="{C26CB8A3-572F-4971-8846-601CC630C02A}" sibTransId="{8FCD7F52-8CEA-470E-A3C6-425DF3160179}"/>
    <dgm:cxn modelId="{68090009-5A02-4EC8-8FAA-1DEBA3DF5D44}" type="presOf" srcId="{C1724658-1ACE-482C-AE44-C7D14DF718B6}" destId="{71686B93-04D4-419E-BB2F-A83D384AC93B}" srcOrd="0" destOrd="0" presId="urn:microsoft.com/office/officeart/2005/8/layout/radial5"/>
    <dgm:cxn modelId="{23C2B400-302C-4B92-B4D4-68A06DC794DF}" type="presOf" srcId="{C26CB8A3-572F-4971-8846-601CC630C02A}" destId="{8B086E65-A841-4411-AAA0-7CDEF93C6C66}" srcOrd="0" destOrd="0" presId="urn:microsoft.com/office/officeart/2005/8/layout/radial5"/>
    <dgm:cxn modelId="{4887294F-0611-4588-B5D1-16203D30BF47}" srcId="{2096DBD4-F243-40C3-ADE2-580046D2716C}" destId="{B2E5E682-0448-4CC6-A049-0382A9A403AA}" srcOrd="2" destOrd="0" parTransId="{1CC53D1E-6DFA-4DF6-B0DF-DB8C74FDBB0A}" sibTransId="{9250A9D9-CAA8-4BF1-8EC3-E993B701AFAD}"/>
    <dgm:cxn modelId="{79A50AE9-1EFD-456A-BFB6-C382672F1E76}" type="presOf" srcId="{48F76770-274A-4DE5-A555-43CAB1D266D2}" destId="{C320BD10-E915-4CD9-8A2B-CCC78E5FB9C6}" srcOrd="1" destOrd="0" presId="urn:microsoft.com/office/officeart/2005/8/layout/radial5"/>
    <dgm:cxn modelId="{FFC47797-DB3C-4828-8B0D-9E66E9257DE6}" type="presOf" srcId="{0AF1CBEC-051D-4B21-9873-4515E26CF235}" destId="{41FD6EC8-9327-444D-B5B3-F23CFEA07811}" srcOrd="0" destOrd="0" presId="urn:microsoft.com/office/officeart/2005/8/layout/radial5"/>
    <dgm:cxn modelId="{7A34548B-9F56-4E0C-846E-77AA87BF0633}" type="presOf" srcId="{0AF1CBEC-051D-4B21-9873-4515E26CF235}" destId="{6B7F4631-ACAC-4FBC-946E-A0C2DAF66035}" srcOrd="1" destOrd="0" presId="urn:microsoft.com/office/officeart/2005/8/layout/radial5"/>
    <dgm:cxn modelId="{54575D34-E0EE-470A-B681-600D77F8BBD8}" type="presOf" srcId="{3AC6C3AF-2BC9-4E56-ACDC-30C488E9BBF7}" destId="{2E2CD686-D0DE-4A86-A3BF-4EC889A0FCDA}" srcOrd="0" destOrd="0" presId="urn:microsoft.com/office/officeart/2005/8/layout/radial5"/>
    <dgm:cxn modelId="{D60FE297-2C39-42FF-AFB8-9D2CD47AB569}" type="presOf" srcId="{2096DBD4-F243-40C3-ADE2-580046D2716C}" destId="{609E6707-7409-4EC1-8B28-1198070424AA}" srcOrd="0" destOrd="0" presId="urn:microsoft.com/office/officeart/2005/8/layout/radial5"/>
    <dgm:cxn modelId="{454A1446-7F7C-45D5-8D48-E36D7874C908}" srcId="{2096DBD4-F243-40C3-ADE2-580046D2716C}" destId="{FF3AC6D4-7A6F-406E-A1ED-12DB9584A679}" srcOrd="0" destOrd="0" parTransId="{48F76770-274A-4DE5-A555-43CAB1D266D2}" sibTransId="{AB8AAB13-56A5-4DD6-9B96-0160CBDAD7EE}"/>
    <dgm:cxn modelId="{621DF32E-1A49-47F7-9F7A-528E8E29164D}" type="presOf" srcId="{48F76770-274A-4DE5-A555-43CAB1D266D2}" destId="{C05BC6F9-053E-4D07-BB97-13C768BA5B74}" srcOrd="0" destOrd="0" presId="urn:microsoft.com/office/officeart/2005/8/layout/radial5"/>
    <dgm:cxn modelId="{186088B8-77DE-4D8F-A0D3-ADD27AAD5AA6}" srcId="{C1724658-1ACE-482C-AE44-C7D14DF718B6}" destId="{2096DBD4-F243-40C3-ADE2-580046D2716C}" srcOrd="0" destOrd="0" parTransId="{3CAB72BE-10E5-407B-9201-E6805332D8FB}" sibTransId="{A39BEFAA-E51E-479A-AC4A-1932CEBFFE97}"/>
    <dgm:cxn modelId="{374FE74E-9C19-4B27-A057-27B4AF971A54}" type="presParOf" srcId="{71686B93-04D4-419E-BB2F-A83D384AC93B}" destId="{609E6707-7409-4EC1-8B28-1198070424AA}" srcOrd="0" destOrd="0" presId="urn:microsoft.com/office/officeart/2005/8/layout/radial5"/>
    <dgm:cxn modelId="{DB50FD66-369C-459A-AB1B-4F79F53D0448}" type="presParOf" srcId="{71686B93-04D4-419E-BB2F-A83D384AC93B}" destId="{C05BC6F9-053E-4D07-BB97-13C768BA5B74}" srcOrd="1" destOrd="0" presId="urn:microsoft.com/office/officeart/2005/8/layout/radial5"/>
    <dgm:cxn modelId="{C02AA9CC-7F45-4FC7-90C3-9E09B44E01CA}" type="presParOf" srcId="{C05BC6F9-053E-4D07-BB97-13C768BA5B74}" destId="{C320BD10-E915-4CD9-8A2B-CCC78E5FB9C6}" srcOrd="0" destOrd="0" presId="urn:microsoft.com/office/officeart/2005/8/layout/radial5"/>
    <dgm:cxn modelId="{C08F1274-B3C2-42A7-AC4D-815B98094353}" type="presParOf" srcId="{71686B93-04D4-419E-BB2F-A83D384AC93B}" destId="{8FC95A3A-6E53-4DC6-8BF0-DEF567003E61}" srcOrd="2" destOrd="0" presId="urn:microsoft.com/office/officeart/2005/8/layout/radial5"/>
    <dgm:cxn modelId="{2B9AD5E1-C18B-4773-99D8-648222A04CBC}" type="presParOf" srcId="{71686B93-04D4-419E-BB2F-A83D384AC93B}" destId="{41FD6EC8-9327-444D-B5B3-F23CFEA07811}" srcOrd="3" destOrd="0" presId="urn:microsoft.com/office/officeart/2005/8/layout/radial5"/>
    <dgm:cxn modelId="{ED7C0762-48EA-464B-BF26-AFD7F20ACDFD}" type="presParOf" srcId="{41FD6EC8-9327-444D-B5B3-F23CFEA07811}" destId="{6B7F4631-ACAC-4FBC-946E-A0C2DAF66035}" srcOrd="0" destOrd="0" presId="urn:microsoft.com/office/officeart/2005/8/layout/radial5"/>
    <dgm:cxn modelId="{7466C03F-5B6B-464C-8A06-E7E691BC4FA2}" type="presParOf" srcId="{71686B93-04D4-419E-BB2F-A83D384AC93B}" destId="{EEEC88B9-1CCD-4AAB-83DD-9335D0E2826F}" srcOrd="4" destOrd="0" presId="urn:microsoft.com/office/officeart/2005/8/layout/radial5"/>
    <dgm:cxn modelId="{8188ADD4-8A2C-4B2E-9940-B368AE821EBC}" type="presParOf" srcId="{71686B93-04D4-419E-BB2F-A83D384AC93B}" destId="{058406B5-0051-41E9-AC6C-670791E486CE}" srcOrd="5" destOrd="0" presId="urn:microsoft.com/office/officeart/2005/8/layout/radial5"/>
    <dgm:cxn modelId="{580C45AB-8D5B-4E57-8F0D-AE27CBC4209B}" type="presParOf" srcId="{058406B5-0051-41E9-AC6C-670791E486CE}" destId="{D7FA7C94-7259-4CB4-864A-A3B7DD08E6DA}" srcOrd="0" destOrd="0" presId="urn:microsoft.com/office/officeart/2005/8/layout/radial5"/>
    <dgm:cxn modelId="{9C1A33F8-278A-48C5-ABA8-2AE8C83E2F9A}" type="presParOf" srcId="{71686B93-04D4-419E-BB2F-A83D384AC93B}" destId="{6DB2FDAF-51B8-4421-9ED4-1190EFB7E1B8}" srcOrd="6" destOrd="0" presId="urn:microsoft.com/office/officeart/2005/8/layout/radial5"/>
    <dgm:cxn modelId="{E3C95940-9BC8-4359-BD07-4C525A76EE4A}" type="presParOf" srcId="{71686B93-04D4-419E-BB2F-A83D384AC93B}" destId="{8B086E65-A841-4411-AAA0-7CDEF93C6C66}" srcOrd="7" destOrd="0" presId="urn:microsoft.com/office/officeart/2005/8/layout/radial5"/>
    <dgm:cxn modelId="{BC62B23D-2B03-478C-969D-7AFDDB841065}" type="presParOf" srcId="{8B086E65-A841-4411-AAA0-7CDEF93C6C66}" destId="{871B7C9C-2FB9-4854-9A9E-4DF967B468E5}" srcOrd="0" destOrd="0" presId="urn:microsoft.com/office/officeart/2005/8/layout/radial5"/>
    <dgm:cxn modelId="{E6C97518-7AB3-4A76-8B51-53272B5AEF9B}" type="presParOf" srcId="{71686B93-04D4-419E-BB2F-A83D384AC93B}" destId="{2E2CD686-D0DE-4A86-A3BF-4EC889A0FCD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24658-1ACE-482C-AE44-C7D14DF718B6}"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2096DBD4-F243-40C3-ADE2-580046D2716C}">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smtClean="0"/>
            <a:t>Online Learning</a:t>
          </a:r>
          <a:endParaRPr lang="en-US" dirty="0"/>
        </a:p>
      </dgm:t>
    </dgm:pt>
    <dgm:pt modelId="{3CAB72BE-10E5-407B-9201-E6805332D8FB}" type="parTrans" cxnId="{186088B8-77DE-4D8F-A0D3-ADD27AAD5AA6}">
      <dgm:prSet/>
      <dgm:spPr/>
      <dgm:t>
        <a:bodyPr/>
        <a:lstStyle/>
        <a:p>
          <a:endParaRPr lang="en-US"/>
        </a:p>
      </dgm:t>
    </dgm:pt>
    <dgm:pt modelId="{A39BEFAA-E51E-479A-AC4A-1932CEBFFE97}" type="sibTrans" cxnId="{186088B8-77DE-4D8F-A0D3-ADD27AAD5AA6}">
      <dgm:prSet/>
      <dgm:spPr/>
      <dgm:t>
        <a:bodyPr/>
        <a:lstStyle/>
        <a:p>
          <a:endParaRPr lang="en-US"/>
        </a:p>
      </dgm:t>
    </dgm:pt>
    <dgm:pt modelId="{FF3AC6D4-7A6F-406E-A1ED-12DB9584A679}">
      <dgm:prSet phldrT="[Text]">
        <dgm:style>
          <a:lnRef idx="0">
            <a:schemeClr val="accent2"/>
          </a:lnRef>
          <a:fillRef idx="3">
            <a:schemeClr val="accent2"/>
          </a:fillRef>
          <a:effectRef idx="3">
            <a:schemeClr val="accent2"/>
          </a:effectRef>
          <a:fontRef idx="minor">
            <a:schemeClr val="lt1"/>
          </a:fontRef>
        </dgm:style>
      </dgm:prSet>
      <dgm:spPr>
        <a:solidFill>
          <a:schemeClr val="bg1">
            <a:lumMod val="65000"/>
          </a:schemeClr>
        </a:solidFill>
      </dgm:spPr>
      <dgm:t>
        <a:bodyPr/>
        <a:lstStyle/>
        <a:p>
          <a:pPr algn="ctr"/>
          <a:r>
            <a:rPr lang="en-US" dirty="0" smtClean="0"/>
            <a:t>Social Media</a:t>
          </a:r>
          <a:endParaRPr lang="en-US" dirty="0"/>
        </a:p>
      </dgm:t>
    </dgm:pt>
    <dgm:pt modelId="{48F76770-274A-4DE5-A555-43CAB1D266D2}" type="parTrans" cxnId="{454A1446-7F7C-45D5-8D48-E36D7874C908}">
      <dgm:prSet>
        <dgm:style>
          <a:lnRef idx="0">
            <a:schemeClr val="accent2"/>
          </a:lnRef>
          <a:fillRef idx="3">
            <a:schemeClr val="accent2"/>
          </a:fillRef>
          <a:effectRef idx="3">
            <a:schemeClr val="accent2"/>
          </a:effectRef>
          <a:fontRef idx="minor">
            <a:schemeClr val="lt1"/>
          </a:fontRef>
        </dgm:style>
      </dgm:prSet>
      <dgm:spPr/>
      <dgm:t>
        <a:bodyPr/>
        <a:lstStyle/>
        <a:p>
          <a:endParaRPr lang="en-US"/>
        </a:p>
      </dgm:t>
    </dgm:pt>
    <dgm:pt modelId="{AB8AAB13-56A5-4DD6-9B96-0160CBDAD7EE}" type="sibTrans" cxnId="{454A1446-7F7C-45D5-8D48-E36D7874C908}">
      <dgm:prSet/>
      <dgm:spPr/>
      <dgm:t>
        <a:bodyPr/>
        <a:lstStyle/>
        <a:p>
          <a:endParaRPr lang="en-US"/>
        </a:p>
      </dgm:t>
    </dgm:pt>
    <dgm:pt modelId="{D86FED0A-8689-4BF5-B6FF-CFF830ED0CB0}">
      <dgm:prSet phldrT="[Text]">
        <dgm:style>
          <a:lnRef idx="0">
            <a:schemeClr val="accent5"/>
          </a:lnRef>
          <a:fillRef idx="3">
            <a:schemeClr val="accent5"/>
          </a:fillRef>
          <a:effectRef idx="3">
            <a:schemeClr val="accent5"/>
          </a:effectRef>
          <a:fontRef idx="minor">
            <a:schemeClr val="lt1"/>
          </a:fontRef>
        </dgm:style>
      </dgm:prSet>
      <dgm:spPr>
        <a:solidFill>
          <a:srgbClr val="00B0F0"/>
        </a:solidFill>
      </dgm:spPr>
      <dgm:t>
        <a:bodyPr/>
        <a:lstStyle/>
        <a:p>
          <a:r>
            <a:rPr lang="en-US" dirty="0" smtClean="0"/>
            <a:t>Finance</a:t>
          </a:r>
          <a:endParaRPr lang="en-US" dirty="0"/>
        </a:p>
      </dgm:t>
    </dgm:pt>
    <dgm:pt modelId="{0AF1CBEC-051D-4B21-9873-4515E26CF235}" type="parTrans" cxnId="{6D4AD057-A49A-465A-9F0F-512E451D6C0B}">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31958AEC-0364-476F-9C28-48663C5F16FD}" type="sibTrans" cxnId="{6D4AD057-A49A-465A-9F0F-512E451D6C0B}">
      <dgm:prSet/>
      <dgm:spPr/>
      <dgm:t>
        <a:bodyPr/>
        <a:lstStyle/>
        <a:p>
          <a:endParaRPr lang="en-US"/>
        </a:p>
      </dgm:t>
    </dgm:pt>
    <dgm:pt modelId="{B2E5E682-0448-4CC6-A049-0382A9A403AA}">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dirty="0" smtClean="0"/>
            <a:t>Internet Security</a:t>
          </a:r>
          <a:endParaRPr lang="en-US" dirty="0"/>
        </a:p>
      </dgm:t>
    </dgm:pt>
    <dgm:pt modelId="{1CC53D1E-6DFA-4DF6-B0DF-DB8C74FDBB0A}" type="parTrans" cxnId="{4887294F-0611-4588-B5D1-16203D30BF47}">
      <dgm:prSet>
        <dgm:style>
          <a:lnRef idx="0">
            <a:schemeClr val="accent5"/>
          </a:lnRef>
          <a:fillRef idx="3">
            <a:schemeClr val="accent5"/>
          </a:fillRef>
          <a:effectRef idx="3">
            <a:schemeClr val="accent5"/>
          </a:effectRef>
          <a:fontRef idx="minor">
            <a:schemeClr val="lt1"/>
          </a:fontRef>
        </dgm:style>
      </dgm:prSet>
      <dgm:spPr>
        <a:solidFill>
          <a:schemeClr val="bg1">
            <a:lumMod val="75000"/>
          </a:schemeClr>
        </a:solidFill>
      </dgm:spPr>
      <dgm:t>
        <a:bodyPr/>
        <a:lstStyle/>
        <a:p>
          <a:endParaRPr lang="en-US"/>
        </a:p>
      </dgm:t>
    </dgm:pt>
    <dgm:pt modelId="{9250A9D9-CAA8-4BF1-8EC3-E993B701AFAD}" type="sibTrans" cxnId="{4887294F-0611-4588-B5D1-16203D30BF47}">
      <dgm:prSet/>
      <dgm:spPr/>
      <dgm:t>
        <a:bodyPr/>
        <a:lstStyle/>
        <a:p>
          <a:endParaRPr lang="en-US"/>
        </a:p>
      </dgm:t>
    </dgm:pt>
    <dgm:pt modelId="{3AC6C3AF-2BC9-4E56-ACDC-30C488E9BBF7}">
      <dgm:prSet phldrT="[Text]">
        <dgm:style>
          <a:lnRef idx="0">
            <a:schemeClr val="accent6"/>
          </a:lnRef>
          <a:fillRef idx="3">
            <a:schemeClr val="accent6"/>
          </a:fillRef>
          <a:effectRef idx="3">
            <a:schemeClr val="accent6"/>
          </a:effectRef>
          <a:fontRef idx="minor">
            <a:schemeClr val="lt1"/>
          </a:fontRef>
        </dgm:style>
      </dgm:prSet>
      <dgm:spPr>
        <a:solidFill>
          <a:schemeClr val="bg1">
            <a:lumMod val="65000"/>
          </a:schemeClr>
        </a:solidFill>
      </dgm:spPr>
      <dgm:t>
        <a:bodyPr/>
        <a:lstStyle/>
        <a:p>
          <a:r>
            <a:rPr lang="en-US" altLang="zh-CN" dirty="0" smtClean="0"/>
            <a:t>Robot Motion Planning</a:t>
          </a:r>
          <a:endParaRPr lang="en-US" dirty="0"/>
        </a:p>
      </dgm:t>
    </dgm:pt>
    <dgm:pt modelId="{C26CB8A3-572F-4971-8846-601CC630C02A}" type="parTrans" cxnId="{4890C3FA-7F91-49C5-BB60-3D8345C4187D}">
      <dgm:prSet/>
      <dgm:spPr/>
      <dgm:t>
        <a:bodyPr/>
        <a:lstStyle/>
        <a:p>
          <a:endParaRPr lang="zh-CN" altLang="en-US"/>
        </a:p>
      </dgm:t>
    </dgm:pt>
    <dgm:pt modelId="{8FCD7F52-8CEA-470E-A3C6-425DF3160179}" type="sibTrans" cxnId="{4890C3FA-7F91-49C5-BB60-3D8345C4187D}">
      <dgm:prSet/>
      <dgm:spPr/>
      <dgm:t>
        <a:bodyPr/>
        <a:lstStyle/>
        <a:p>
          <a:endParaRPr lang="zh-CN" altLang="en-US"/>
        </a:p>
      </dgm:t>
    </dgm:pt>
    <dgm:pt modelId="{71686B93-04D4-419E-BB2F-A83D384AC93B}" type="pres">
      <dgm:prSet presAssocID="{C1724658-1ACE-482C-AE44-C7D14DF718B6}" presName="Name0" presStyleCnt="0">
        <dgm:presLayoutVars>
          <dgm:chMax val="1"/>
          <dgm:dir/>
          <dgm:animLvl val="ctr"/>
          <dgm:resizeHandles val="exact"/>
        </dgm:presLayoutVars>
      </dgm:prSet>
      <dgm:spPr/>
      <dgm:t>
        <a:bodyPr/>
        <a:lstStyle/>
        <a:p>
          <a:endParaRPr lang="en-US"/>
        </a:p>
      </dgm:t>
    </dgm:pt>
    <dgm:pt modelId="{609E6707-7409-4EC1-8B28-1198070424AA}" type="pres">
      <dgm:prSet presAssocID="{2096DBD4-F243-40C3-ADE2-580046D2716C}" presName="centerShape" presStyleLbl="node0" presStyleIdx="0" presStyleCnt="1"/>
      <dgm:spPr/>
      <dgm:t>
        <a:bodyPr/>
        <a:lstStyle/>
        <a:p>
          <a:endParaRPr lang="en-US"/>
        </a:p>
      </dgm:t>
    </dgm:pt>
    <dgm:pt modelId="{C05BC6F9-053E-4D07-BB97-13C768BA5B74}" type="pres">
      <dgm:prSet presAssocID="{48F76770-274A-4DE5-A555-43CAB1D266D2}" presName="parTrans" presStyleLbl="sibTrans2D1" presStyleIdx="0" presStyleCnt="4"/>
      <dgm:spPr/>
      <dgm:t>
        <a:bodyPr/>
        <a:lstStyle/>
        <a:p>
          <a:endParaRPr lang="en-US"/>
        </a:p>
      </dgm:t>
    </dgm:pt>
    <dgm:pt modelId="{C320BD10-E915-4CD9-8A2B-CCC78E5FB9C6}" type="pres">
      <dgm:prSet presAssocID="{48F76770-274A-4DE5-A555-43CAB1D266D2}" presName="connectorText" presStyleLbl="sibTrans2D1" presStyleIdx="0" presStyleCnt="4"/>
      <dgm:spPr/>
      <dgm:t>
        <a:bodyPr/>
        <a:lstStyle/>
        <a:p>
          <a:endParaRPr lang="en-US"/>
        </a:p>
      </dgm:t>
    </dgm:pt>
    <dgm:pt modelId="{8FC95A3A-6E53-4DC6-8BF0-DEF567003E61}" type="pres">
      <dgm:prSet presAssocID="{FF3AC6D4-7A6F-406E-A1ED-12DB9584A679}" presName="node" presStyleLbl="node1" presStyleIdx="0" presStyleCnt="4">
        <dgm:presLayoutVars>
          <dgm:bulletEnabled val="1"/>
        </dgm:presLayoutVars>
      </dgm:prSet>
      <dgm:spPr/>
      <dgm:t>
        <a:bodyPr/>
        <a:lstStyle/>
        <a:p>
          <a:endParaRPr lang="en-US"/>
        </a:p>
      </dgm:t>
    </dgm:pt>
    <dgm:pt modelId="{41FD6EC8-9327-444D-B5B3-F23CFEA07811}" type="pres">
      <dgm:prSet presAssocID="{0AF1CBEC-051D-4B21-9873-4515E26CF235}" presName="parTrans" presStyleLbl="sibTrans2D1" presStyleIdx="1" presStyleCnt="4"/>
      <dgm:spPr/>
      <dgm:t>
        <a:bodyPr/>
        <a:lstStyle/>
        <a:p>
          <a:endParaRPr lang="en-US"/>
        </a:p>
      </dgm:t>
    </dgm:pt>
    <dgm:pt modelId="{6B7F4631-ACAC-4FBC-946E-A0C2DAF66035}" type="pres">
      <dgm:prSet presAssocID="{0AF1CBEC-051D-4B21-9873-4515E26CF235}" presName="connectorText" presStyleLbl="sibTrans2D1" presStyleIdx="1" presStyleCnt="4"/>
      <dgm:spPr/>
      <dgm:t>
        <a:bodyPr/>
        <a:lstStyle/>
        <a:p>
          <a:endParaRPr lang="en-US"/>
        </a:p>
      </dgm:t>
    </dgm:pt>
    <dgm:pt modelId="{EEEC88B9-1CCD-4AAB-83DD-9335D0E2826F}" type="pres">
      <dgm:prSet presAssocID="{D86FED0A-8689-4BF5-B6FF-CFF830ED0CB0}" presName="node" presStyleLbl="node1" presStyleIdx="1" presStyleCnt="4">
        <dgm:presLayoutVars>
          <dgm:bulletEnabled val="1"/>
        </dgm:presLayoutVars>
      </dgm:prSet>
      <dgm:spPr/>
      <dgm:t>
        <a:bodyPr/>
        <a:lstStyle/>
        <a:p>
          <a:endParaRPr lang="en-US"/>
        </a:p>
      </dgm:t>
    </dgm:pt>
    <dgm:pt modelId="{058406B5-0051-41E9-AC6C-670791E486CE}" type="pres">
      <dgm:prSet presAssocID="{1CC53D1E-6DFA-4DF6-B0DF-DB8C74FDBB0A}" presName="parTrans" presStyleLbl="sibTrans2D1" presStyleIdx="2" presStyleCnt="4"/>
      <dgm:spPr/>
      <dgm:t>
        <a:bodyPr/>
        <a:lstStyle/>
        <a:p>
          <a:endParaRPr lang="en-US"/>
        </a:p>
      </dgm:t>
    </dgm:pt>
    <dgm:pt modelId="{D7FA7C94-7259-4CB4-864A-A3B7DD08E6DA}" type="pres">
      <dgm:prSet presAssocID="{1CC53D1E-6DFA-4DF6-B0DF-DB8C74FDBB0A}" presName="connectorText" presStyleLbl="sibTrans2D1" presStyleIdx="2" presStyleCnt="4"/>
      <dgm:spPr/>
      <dgm:t>
        <a:bodyPr/>
        <a:lstStyle/>
        <a:p>
          <a:endParaRPr lang="en-US"/>
        </a:p>
      </dgm:t>
    </dgm:pt>
    <dgm:pt modelId="{6DB2FDAF-51B8-4421-9ED4-1190EFB7E1B8}" type="pres">
      <dgm:prSet presAssocID="{B2E5E682-0448-4CC6-A049-0382A9A403AA}" presName="node" presStyleLbl="node1" presStyleIdx="2" presStyleCnt="4">
        <dgm:presLayoutVars>
          <dgm:bulletEnabled val="1"/>
        </dgm:presLayoutVars>
      </dgm:prSet>
      <dgm:spPr/>
      <dgm:t>
        <a:bodyPr/>
        <a:lstStyle/>
        <a:p>
          <a:endParaRPr lang="en-US"/>
        </a:p>
      </dgm:t>
    </dgm:pt>
    <dgm:pt modelId="{8B086E65-A841-4411-AAA0-7CDEF93C6C66}" type="pres">
      <dgm:prSet presAssocID="{C26CB8A3-572F-4971-8846-601CC630C02A}" presName="parTrans" presStyleLbl="sibTrans2D1" presStyleIdx="3" presStyleCnt="4"/>
      <dgm:spPr/>
      <dgm:t>
        <a:bodyPr/>
        <a:lstStyle/>
        <a:p>
          <a:endParaRPr lang="en-US"/>
        </a:p>
      </dgm:t>
    </dgm:pt>
    <dgm:pt modelId="{871B7C9C-2FB9-4854-9A9E-4DF967B468E5}" type="pres">
      <dgm:prSet presAssocID="{C26CB8A3-572F-4971-8846-601CC630C02A}" presName="connectorText" presStyleLbl="sibTrans2D1" presStyleIdx="3" presStyleCnt="4"/>
      <dgm:spPr/>
      <dgm:t>
        <a:bodyPr/>
        <a:lstStyle/>
        <a:p>
          <a:endParaRPr lang="en-US"/>
        </a:p>
      </dgm:t>
    </dgm:pt>
    <dgm:pt modelId="{2E2CD686-D0DE-4A86-A3BF-4EC889A0FCDA}" type="pres">
      <dgm:prSet presAssocID="{3AC6C3AF-2BC9-4E56-ACDC-30C488E9BBF7}" presName="node" presStyleLbl="node1" presStyleIdx="3" presStyleCnt="4">
        <dgm:presLayoutVars>
          <dgm:bulletEnabled val="1"/>
        </dgm:presLayoutVars>
      </dgm:prSet>
      <dgm:spPr/>
      <dgm:t>
        <a:bodyPr/>
        <a:lstStyle/>
        <a:p>
          <a:endParaRPr lang="zh-CN" altLang="en-US"/>
        </a:p>
      </dgm:t>
    </dgm:pt>
  </dgm:ptLst>
  <dgm:cxnLst>
    <dgm:cxn modelId="{4887294F-0611-4588-B5D1-16203D30BF47}" srcId="{2096DBD4-F243-40C3-ADE2-580046D2716C}" destId="{B2E5E682-0448-4CC6-A049-0382A9A403AA}" srcOrd="2" destOrd="0" parTransId="{1CC53D1E-6DFA-4DF6-B0DF-DB8C74FDBB0A}" sibTransId="{9250A9D9-CAA8-4BF1-8EC3-E993B701AFAD}"/>
    <dgm:cxn modelId="{F097FC16-4E7B-4148-B8FB-21C6B33F4FAD}" type="presOf" srcId="{1CC53D1E-6DFA-4DF6-B0DF-DB8C74FDBB0A}" destId="{058406B5-0051-41E9-AC6C-670791E486CE}" srcOrd="0" destOrd="0" presId="urn:microsoft.com/office/officeart/2005/8/layout/radial5"/>
    <dgm:cxn modelId="{00662797-CEA9-4FB7-B700-262E40CCFDC5}" type="presOf" srcId="{C26CB8A3-572F-4971-8846-601CC630C02A}" destId="{871B7C9C-2FB9-4854-9A9E-4DF967B468E5}" srcOrd="1" destOrd="0" presId="urn:microsoft.com/office/officeart/2005/8/layout/radial5"/>
    <dgm:cxn modelId="{7E172EF2-C72B-4E20-AC7E-6A223CC946AF}" type="presOf" srcId="{C26CB8A3-572F-4971-8846-601CC630C02A}" destId="{8B086E65-A841-4411-AAA0-7CDEF93C6C66}" srcOrd="0" destOrd="0" presId="urn:microsoft.com/office/officeart/2005/8/layout/radial5"/>
    <dgm:cxn modelId="{2C11A871-7A8B-48D2-A1D5-48F3318AFCB0}" type="presOf" srcId="{1CC53D1E-6DFA-4DF6-B0DF-DB8C74FDBB0A}" destId="{D7FA7C94-7259-4CB4-864A-A3B7DD08E6DA}" srcOrd="1" destOrd="0" presId="urn:microsoft.com/office/officeart/2005/8/layout/radial5"/>
    <dgm:cxn modelId="{88CDEF9E-37C8-4E31-8F26-95B0E5F49344}" type="presOf" srcId="{48F76770-274A-4DE5-A555-43CAB1D266D2}" destId="{C05BC6F9-053E-4D07-BB97-13C768BA5B74}" srcOrd="0" destOrd="0" presId="urn:microsoft.com/office/officeart/2005/8/layout/radial5"/>
    <dgm:cxn modelId="{B54B1D94-721F-41BD-973A-73C92B28087A}" type="presOf" srcId="{C1724658-1ACE-482C-AE44-C7D14DF718B6}" destId="{71686B93-04D4-419E-BB2F-A83D384AC93B}" srcOrd="0" destOrd="0" presId="urn:microsoft.com/office/officeart/2005/8/layout/radial5"/>
    <dgm:cxn modelId="{186088B8-77DE-4D8F-A0D3-ADD27AAD5AA6}" srcId="{C1724658-1ACE-482C-AE44-C7D14DF718B6}" destId="{2096DBD4-F243-40C3-ADE2-580046D2716C}" srcOrd="0" destOrd="0" parTransId="{3CAB72BE-10E5-407B-9201-E6805332D8FB}" sibTransId="{A39BEFAA-E51E-479A-AC4A-1932CEBFFE97}"/>
    <dgm:cxn modelId="{BDDA7CB4-C4B8-4E9F-A867-87D4CEF9BDC8}" type="presOf" srcId="{0AF1CBEC-051D-4B21-9873-4515E26CF235}" destId="{41FD6EC8-9327-444D-B5B3-F23CFEA07811}" srcOrd="0" destOrd="0" presId="urn:microsoft.com/office/officeart/2005/8/layout/radial5"/>
    <dgm:cxn modelId="{8D217531-54A0-4ECC-9577-22F8D7F10134}" type="presOf" srcId="{48F76770-274A-4DE5-A555-43CAB1D266D2}" destId="{C320BD10-E915-4CD9-8A2B-CCC78E5FB9C6}" srcOrd="1" destOrd="0" presId="urn:microsoft.com/office/officeart/2005/8/layout/radial5"/>
    <dgm:cxn modelId="{2AF611EA-948A-4579-9CB8-FF8AFD5ED45C}" type="presOf" srcId="{FF3AC6D4-7A6F-406E-A1ED-12DB9584A679}" destId="{8FC95A3A-6E53-4DC6-8BF0-DEF567003E61}" srcOrd="0" destOrd="0" presId="urn:microsoft.com/office/officeart/2005/8/layout/radial5"/>
    <dgm:cxn modelId="{454A1446-7F7C-45D5-8D48-E36D7874C908}" srcId="{2096DBD4-F243-40C3-ADE2-580046D2716C}" destId="{FF3AC6D4-7A6F-406E-A1ED-12DB9584A679}" srcOrd="0" destOrd="0" parTransId="{48F76770-274A-4DE5-A555-43CAB1D266D2}" sibTransId="{AB8AAB13-56A5-4DD6-9B96-0160CBDAD7EE}"/>
    <dgm:cxn modelId="{4890C3FA-7F91-49C5-BB60-3D8345C4187D}" srcId="{2096DBD4-F243-40C3-ADE2-580046D2716C}" destId="{3AC6C3AF-2BC9-4E56-ACDC-30C488E9BBF7}" srcOrd="3" destOrd="0" parTransId="{C26CB8A3-572F-4971-8846-601CC630C02A}" sibTransId="{8FCD7F52-8CEA-470E-A3C6-425DF3160179}"/>
    <dgm:cxn modelId="{232D23A1-2CD6-4E7A-BC0B-1E270F4420E3}" type="presOf" srcId="{2096DBD4-F243-40C3-ADE2-580046D2716C}" destId="{609E6707-7409-4EC1-8B28-1198070424AA}" srcOrd="0" destOrd="0" presId="urn:microsoft.com/office/officeart/2005/8/layout/radial5"/>
    <dgm:cxn modelId="{D52EB064-E71D-42CC-BAEF-C9487E476D2D}" type="presOf" srcId="{D86FED0A-8689-4BF5-B6FF-CFF830ED0CB0}" destId="{EEEC88B9-1CCD-4AAB-83DD-9335D0E2826F}" srcOrd="0" destOrd="0" presId="urn:microsoft.com/office/officeart/2005/8/layout/radial5"/>
    <dgm:cxn modelId="{F6BE76BD-FC0C-407C-908A-64D0412C59A3}" type="presOf" srcId="{0AF1CBEC-051D-4B21-9873-4515E26CF235}" destId="{6B7F4631-ACAC-4FBC-946E-A0C2DAF66035}" srcOrd="1" destOrd="0" presId="urn:microsoft.com/office/officeart/2005/8/layout/radial5"/>
    <dgm:cxn modelId="{6B0012F2-CF7A-4060-9807-95051A129381}" type="presOf" srcId="{3AC6C3AF-2BC9-4E56-ACDC-30C488E9BBF7}" destId="{2E2CD686-D0DE-4A86-A3BF-4EC889A0FCDA}" srcOrd="0" destOrd="0" presId="urn:microsoft.com/office/officeart/2005/8/layout/radial5"/>
    <dgm:cxn modelId="{DA113005-3F26-4618-8A21-A602A2B0D75A}" type="presOf" srcId="{B2E5E682-0448-4CC6-A049-0382A9A403AA}" destId="{6DB2FDAF-51B8-4421-9ED4-1190EFB7E1B8}" srcOrd="0" destOrd="0" presId="urn:microsoft.com/office/officeart/2005/8/layout/radial5"/>
    <dgm:cxn modelId="{6D4AD057-A49A-465A-9F0F-512E451D6C0B}" srcId="{2096DBD4-F243-40C3-ADE2-580046D2716C}" destId="{D86FED0A-8689-4BF5-B6FF-CFF830ED0CB0}" srcOrd="1" destOrd="0" parTransId="{0AF1CBEC-051D-4B21-9873-4515E26CF235}" sibTransId="{31958AEC-0364-476F-9C28-48663C5F16FD}"/>
    <dgm:cxn modelId="{6E5E1BF7-EE7B-4345-AA5C-43C49291FB1F}" type="presParOf" srcId="{71686B93-04D4-419E-BB2F-A83D384AC93B}" destId="{609E6707-7409-4EC1-8B28-1198070424AA}" srcOrd="0" destOrd="0" presId="urn:microsoft.com/office/officeart/2005/8/layout/radial5"/>
    <dgm:cxn modelId="{5953D0D4-2E0C-4C6A-BBC1-D9EB99CE2E34}" type="presParOf" srcId="{71686B93-04D4-419E-BB2F-A83D384AC93B}" destId="{C05BC6F9-053E-4D07-BB97-13C768BA5B74}" srcOrd="1" destOrd="0" presId="urn:microsoft.com/office/officeart/2005/8/layout/radial5"/>
    <dgm:cxn modelId="{D72793CC-9DCC-4636-91D5-92DB9E0CFD2F}" type="presParOf" srcId="{C05BC6F9-053E-4D07-BB97-13C768BA5B74}" destId="{C320BD10-E915-4CD9-8A2B-CCC78E5FB9C6}" srcOrd="0" destOrd="0" presId="urn:microsoft.com/office/officeart/2005/8/layout/radial5"/>
    <dgm:cxn modelId="{0964A242-F5BF-4107-B04D-57FB3D2DBACB}" type="presParOf" srcId="{71686B93-04D4-419E-BB2F-A83D384AC93B}" destId="{8FC95A3A-6E53-4DC6-8BF0-DEF567003E61}" srcOrd="2" destOrd="0" presId="urn:microsoft.com/office/officeart/2005/8/layout/radial5"/>
    <dgm:cxn modelId="{5914C955-4E7D-4DC1-979D-4F6561D498C5}" type="presParOf" srcId="{71686B93-04D4-419E-BB2F-A83D384AC93B}" destId="{41FD6EC8-9327-444D-B5B3-F23CFEA07811}" srcOrd="3" destOrd="0" presId="urn:microsoft.com/office/officeart/2005/8/layout/radial5"/>
    <dgm:cxn modelId="{C5A1305E-3842-4A89-81AF-73F1AF02FB29}" type="presParOf" srcId="{41FD6EC8-9327-444D-B5B3-F23CFEA07811}" destId="{6B7F4631-ACAC-4FBC-946E-A0C2DAF66035}" srcOrd="0" destOrd="0" presId="urn:microsoft.com/office/officeart/2005/8/layout/radial5"/>
    <dgm:cxn modelId="{AB9358AA-982E-42E7-BFD5-CA2725E5745C}" type="presParOf" srcId="{71686B93-04D4-419E-BB2F-A83D384AC93B}" destId="{EEEC88B9-1CCD-4AAB-83DD-9335D0E2826F}" srcOrd="4" destOrd="0" presId="urn:microsoft.com/office/officeart/2005/8/layout/radial5"/>
    <dgm:cxn modelId="{234E32C6-213F-4A2A-85CE-D9F77BA08303}" type="presParOf" srcId="{71686B93-04D4-419E-BB2F-A83D384AC93B}" destId="{058406B5-0051-41E9-AC6C-670791E486CE}" srcOrd="5" destOrd="0" presId="urn:microsoft.com/office/officeart/2005/8/layout/radial5"/>
    <dgm:cxn modelId="{159E4291-CF25-4D68-AD06-659009725FAA}" type="presParOf" srcId="{058406B5-0051-41E9-AC6C-670791E486CE}" destId="{D7FA7C94-7259-4CB4-864A-A3B7DD08E6DA}" srcOrd="0" destOrd="0" presId="urn:microsoft.com/office/officeart/2005/8/layout/radial5"/>
    <dgm:cxn modelId="{B9989747-718A-47DB-AEF9-65104C493579}" type="presParOf" srcId="{71686B93-04D4-419E-BB2F-A83D384AC93B}" destId="{6DB2FDAF-51B8-4421-9ED4-1190EFB7E1B8}" srcOrd="6" destOrd="0" presId="urn:microsoft.com/office/officeart/2005/8/layout/radial5"/>
    <dgm:cxn modelId="{1DB1508E-4206-4E2D-8554-B1638B076B55}" type="presParOf" srcId="{71686B93-04D4-419E-BB2F-A83D384AC93B}" destId="{8B086E65-A841-4411-AAA0-7CDEF93C6C66}" srcOrd="7" destOrd="0" presId="urn:microsoft.com/office/officeart/2005/8/layout/radial5"/>
    <dgm:cxn modelId="{FE81FC21-AE97-480D-B10A-32D164FBF7E5}" type="presParOf" srcId="{8B086E65-A841-4411-AAA0-7CDEF93C6C66}" destId="{871B7C9C-2FB9-4854-9A9E-4DF967B468E5}" srcOrd="0" destOrd="0" presId="urn:microsoft.com/office/officeart/2005/8/layout/radial5"/>
    <dgm:cxn modelId="{EC959440-96FC-44A1-B3EF-2DBEB2C071EC}" type="presParOf" srcId="{71686B93-04D4-419E-BB2F-A83D384AC93B}" destId="{2E2CD686-D0DE-4A86-A3BF-4EC889A0FCD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E6707-7409-4EC1-8B28-1198070424AA}">
      <dsp:nvSpPr>
        <dsp:cNvPr id="0" name=""/>
        <dsp:cNvSpPr/>
      </dsp:nvSpPr>
      <dsp:spPr>
        <a:xfrm>
          <a:off x="3863485" y="1668766"/>
          <a:ext cx="1188429" cy="1188429"/>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Online Learning</a:t>
          </a:r>
          <a:endParaRPr lang="en-US" sz="1700" kern="1200" dirty="0"/>
        </a:p>
      </dsp:txBody>
      <dsp:txXfrm>
        <a:off x="4037526" y="1842807"/>
        <a:ext cx="840347" cy="840347"/>
      </dsp:txXfrm>
    </dsp:sp>
    <dsp:sp modelId="{C05BC6F9-053E-4D07-BB97-13C768BA5B74}">
      <dsp:nvSpPr>
        <dsp:cNvPr id="0" name=""/>
        <dsp:cNvSpPr/>
      </dsp:nvSpPr>
      <dsp:spPr>
        <a:xfrm rot="16200000">
          <a:off x="4331224" y="1235259"/>
          <a:ext cx="252951" cy="404066"/>
        </a:xfrm>
        <a:prstGeom prst="rightArrow">
          <a:avLst>
            <a:gd name="adj1" fmla="val 6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1354015"/>
        <a:ext cx="177066" cy="242440"/>
      </dsp:txXfrm>
    </dsp:sp>
    <dsp:sp modelId="{8FC95A3A-6E53-4DC6-8BF0-DEF567003E61}">
      <dsp:nvSpPr>
        <dsp:cNvPr id="0" name=""/>
        <dsp:cNvSpPr/>
      </dsp:nvSpPr>
      <dsp:spPr>
        <a:xfrm>
          <a:off x="3863485" y="3070"/>
          <a:ext cx="1188429" cy="1188429"/>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Social Media</a:t>
          </a:r>
          <a:endParaRPr lang="en-US" sz="1700" kern="1200" dirty="0"/>
        </a:p>
      </dsp:txBody>
      <dsp:txXfrm>
        <a:off x="4037526" y="177111"/>
        <a:ext cx="840347" cy="840347"/>
      </dsp:txXfrm>
    </dsp:sp>
    <dsp:sp modelId="{41FD6EC8-9327-444D-B5B3-F23CFEA07811}">
      <dsp:nvSpPr>
        <dsp:cNvPr id="0" name=""/>
        <dsp:cNvSpPr/>
      </dsp:nvSpPr>
      <dsp:spPr>
        <a:xfrm>
          <a:off x="5156913" y="2060948"/>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56913" y="2141761"/>
        <a:ext cx="177066" cy="242440"/>
      </dsp:txXfrm>
    </dsp:sp>
    <dsp:sp modelId="{EEEC88B9-1CCD-4AAB-83DD-9335D0E2826F}">
      <dsp:nvSpPr>
        <dsp:cNvPr id="0" name=""/>
        <dsp:cNvSpPr/>
      </dsp:nvSpPr>
      <dsp:spPr>
        <a:xfrm>
          <a:off x="5529181"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Finance</a:t>
          </a:r>
          <a:endParaRPr lang="en-US" sz="1700" kern="1200" dirty="0"/>
        </a:p>
      </dsp:txBody>
      <dsp:txXfrm>
        <a:off x="5703222" y="1842807"/>
        <a:ext cx="840347" cy="840347"/>
      </dsp:txXfrm>
    </dsp:sp>
    <dsp:sp modelId="{058406B5-0051-41E9-AC6C-670791E486CE}">
      <dsp:nvSpPr>
        <dsp:cNvPr id="0" name=""/>
        <dsp:cNvSpPr/>
      </dsp:nvSpPr>
      <dsp:spPr>
        <a:xfrm rot="5400000">
          <a:off x="4331224" y="2886637"/>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2929508"/>
        <a:ext cx="177066" cy="242440"/>
      </dsp:txXfrm>
    </dsp:sp>
    <dsp:sp modelId="{6DB2FDAF-51B8-4421-9ED4-1190EFB7E1B8}">
      <dsp:nvSpPr>
        <dsp:cNvPr id="0" name=""/>
        <dsp:cNvSpPr/>
      </dsp:nvSpPr>
      <dsp:spPr>
        <a:xfrm>
          <a:off x="3863485" y="3334462"/>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Internet Security</a:t>
          </a:r>
          <a:endParaRPr lang="en-US" sz="1700" kern="1200" dirty="0"/>
        </a:p>
      </dsp:txBody>
      <dsp:txXfrm>
        <a:off x="4037526" y="3508503"/>
        <a:ext cx="840347" cy="840347"/>
      </dsp:txXfrm>
    </dsp:sp>
    <dsp:sp modelId="{8B086E65-A841-4411-AAA0-7CDEF93C6C66}">
      <dsp:nvSpPr>
        <dsp:cNvPr id="0" name=""/>
        <dsp:cNvSpPr/>
      </dsp:nvSpPr>
      <dsp:spPr>
        <a:xfrm rot="10800000">
          <a:off x="3505535" y="2060948"/>
          <a:ext cx="252951" cy="4040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3581420" y="2141761"/>
        <a:ext cx="177066" cy="242440"/>
      </dsp:txXfrm>
    </dsp:sp>
    <dsp:sp modelId="{2E2CD686-D0DE-4A86-A3BF-4EC889A0FCDA}">
      <dsp:nvSpPr>
        <dsp:cNvPr id="0" name=""/>
        <dsp:cNvSpPr/>
      </dsp:nvSpPr>
      <dsp:spPr>
        <a:xfrm>
          <a:off x="2197788"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altLang="zh-CN" sz="1700" kern="1200" dirty="0" smtClean="0"/>
            <a:t>Robot Motion Planning</a:t>
          </a:r>
          <a:endParaRPr lang="en-US" sz="1700" kern="1200" dirty="0"/>
        </a:p>
      </dsp:txBody>
      <dsp:txXfrm>
        <a:off x="2371829" y="1842807"/>
        <a:ext cx="840347" cy="840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E6707-7409-4EC1-8B28-1198070424AA}">
      <dsp:nvSpPr>
        <dsp:cNvPr id="0" name=""/>
        <dsp:cNvSpPr/>
      </dsp:nvSpPr>
      <dsp:spPr>
        <a:xfrm>
          <a:off x="3863485" y="1668766"/>
          <a:ext cx="1188429" cy="1188429"/>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Online Learning</a:t>
          </a:r>
          <a:endParaRPr lang="en-US" sz="1700" kern="1200" dirty="0"/>
        </a:p>
      </dsp:txBody>
      <dsp:txXfrm>
        <a:off x="4037526" y="1842807"/>
        <a:ext cx="840347" cy="840347"/>
      </dsp:txXfrm>
    </dsp:sp>
    <dsp:sp modelId="{C05BC6F9-053E-4D07-BB97-13C768BA5B74}">
      <dsp:nvSpPr>
        <dsp:cNvPr id="0" name=""/>
        <dsp:cNvSpPr/>
      </dsp:nvSpPr>
      <dsp:spPr>
        <a:xfrm rot="16200000">
          <a:off x="4331224" y="1235259"/>
          <a:ext cx="252951" cy="404066"/>
        </a:xfrm>
        <a:prstGeom prst="rightArrow">
          <a:avLst>
            <a:gd name="adj1" fmla="val 6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1354015"/>
        <a:ext cx="177066" cy="242440"/>
      </dsp:txXfrm>
    </dsp:sp>
    <dsp:sp modelId="{8FC95A3A-6E53-4DC6-8BF0-DEF567003E61}">
      <dsp:nvSpPr>
        <dsp:cNvPr id="0" name=""/>
        <dsp:cNvSpPr/>
      </dsp:nvSpPr>
      <dsp:spPr>
        <a:xfrm>
          <a:off x="3863485" y="3070"/>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Social Media</a:t>
          </a:r>
          <a:endParaRPr lang="en-US" sz="1700" kern="1200" dirty="0"/>
        </a:p>
      </dsp:txBody>
      <dsp:txXfrm>
        <a:off x="4037526" y="177111"/>
        <a:ext cx="840347" cy="840347"/>
      </dsp:txXfrm>
    </dsp:sp>
    <dsp:sp modelId="{41FD6EC8-9327-444D-B5B3-F23CFEA07811}">
      <dsp:nvSpPr>
        <dsp:cNvPr id="0" name=""/>
        <dsp:cNvSpPr/>
      </dsp:nvSpPr>
      <dsp:spPr>
        <a:xfrm>
          <a:off x="5156913" y="2060948"/>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56913" y="2141761"/>
        <a:ext cx="177066" cy="242440"/>
      </dsp:txXfrm>
    </dsp:sp>
    <dsp:sp modelId="{EEEC88B9-1CCD-4AAB-83DD-9335D0E2826F}">
      <dsp:nvSpPr>
        <dsp:cNvPr id="0" name=""/>
        <dsp:cNvSpPr/>
      </dsp:nvSpPr>
      <dsp:spPr>
        <a:xfrm>
          <a:off x="5529181"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Finance</a:t>
          </a:r>
          <a:endParaRPr lang="en-US" sz="1700" kern="1200" dirty="0"/>
        </a:p>
      </dsp:txBody>
      <dsp:txXfrm>
        <a:off x="5703222" y="1842807"/>
        <a:ext cx="840347" cy="840347"/>
      </dsp:txXfrm>
    </dsp:sp>
    <dsp:sp modelId="{058406B5-0051-41E9-AC6C-670791E486CE}">
      <dsp:nvSpPr>
        <dsp:cNvPr id="0" name=""/>
        <dsp:cNvSpPr/>
      </dsp:nvSpPr>
      <dsp:spPr>
        <a:xfrm rot="5400000">
          <a:off x="4331224" y="2886637"/>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2929508"/>
        <a:ext cx="177066" cy="242440"/>
      </dsp:txXfrm>
    </dsp:sp>
    <dsp:sp modelId="{6DB2FDAF-51B8-4421-9ED4-1190EFB7E1B8}">
      <dsp:nvSpPr>
        <dsp:cNvPr id="0" name=""/>
        <dsp:cNvSpPr/>
      </dsp:nvSpPr>
      <dsp:spPr>
        <a:xfrm>
          <a:off x="3863485" y="3334462"/>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Internet Security</a:t>
          </a:r>
          <a:endParaRPr lang="en-US" sz="1700" kern="1200" dirty="0"/>
        </a:p>
      </dsp:txBody>
      <dsp:txXfrm>
        <a:off x="4037526" y="3508503"/>
        <a:ext cx="840347" cy="840347"/>
      </dsp:txXfrm>
    </dsp:sp>
    <dsp:sp modelId="{8B086E65-A841-4411-AAA0-7CDEF93C6C66}">
      <dsp:nvSpPr>
        <dsp:cNvPr id="0" name=""/>
        <dsp:cNvSpPr/>
      </dsp:nvSpPr>
      <dsp:spPr>
        <a:xfrm rot="10800000">
          <a:off x="3505535" y="2060948"/>
          <a:ext cx="252951" cy="4040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3581420" y="2141761"/>
        <a:ext cx="177066" cy="242440"/>
      </dsp:txXfrm>
    </dsp:sp>
    <dsp:sp modelId="{2E2CD686-D0DE-4A86-A3BF-4EC889A0FCDA}">
      <dsp:nvSpPr>
        <dsp:cNvPr id="0" name=""/>
        <dsp:cNvSpPr/>
      </dsp:nvSpPr>
      <dsp:spPr>
        <a:xfrm>
          <a:off x="2197788" y="1668766"/>
          <a:ext cx="1188429" cy="1188429"/>
        </a:xfrm>
        <a:prstGeom prst="ellipse">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altLang="zh-CN" sz="1700" kern="1200" dirty="0" smtClean="0"/>
            <a:t>Robot Motion Planning</a:t>
          </a:r>
          <a:endParaRPr lang="en-US" sz="1700" kern="1200" dirty="0"/>
        </a:p>
      </dsp:txBody>
      <dsp:txXfrm>
        <a:off x="2371829" y="1842807"/>
        <a:ext cx="840347" cy="840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E6707-7409-4EC1-8B28-1198070424AA}">
      <dsp:nvSpPr>
        <dsp:cNvPr id="0" name=""/>
        <dsp:cNvSpPr/>
      </dsp:nvSpPr>
      <dsp:spPr>
        <a:xfrm>
          <a:off x="3863485" y="1668766"/>
          <a:ext cx="1188429" cy="1188429"/>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Online Learning</a:t>
          </a:r>
          <a:endParaRPr lang="en-US" sz="1700" kern="1200" dirty="0"/>
        </a:p>
      </dsp:txBody>
      <dsp:txXfrm>
        <a:off x="4037526" y="1842807"/>
        <a:ext cx="840347" cy="840347"/>
      </dsp:txXfrm>
    </dsp:sp>
    <dsp:sp modelId="{C05BC6F9-053E-4D07-BB97-13C768BA5B74}">
      <dsp:nvSpPr>
        <dsp:cNvPr id="0" name=""/>
        <dsp:cNvSpPr/>
      </dsp:nvSpPr>
      <dsp:spPr>
        <a:xfrm rot="16200000">
          <a:off x="4331224" y="1235259"/>
          <a:ext cx="252951" cy="404066"/>
        </a:xfrm>
        <a:prstGeom prst="rightArrow">
          <a:avLst>
            <a:gd name="adj1" fmla="val 6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1354015"/>
        <a:ext cx="177066" cy="242440"/>
      </dsp:txXfrm>
    </dsp:sp>
    <dsp:sp modelId="{8FC95A3A-6E53-4DC6-8BF0-DEF567003E61}">
      <dsp:nvSpPr>
        <dsp:cNvPr id="0" name=""/>
        <dsp:cNvSpPr/>
      </dsp:nvSpPr>
      <dsp:spPr>
        <a:xfrm>
          <a:off x="3863485" y="3070"/>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Social Media</a:t>
          </a:r>
          <a:endParaRPr lang="en-US" sz="1700" kern="1200" dirty="0"/>
        </a:p>
      </dsp:txBody>
      <dsp:txXfrm>
        <a:off x="4037526" y="177111"/>
        <a:ext cx="840347" cy="840347"/>
      </dsp:txXfrm>
    </dsp:sp>
    <dsp:sp modelId="{41FD6EC8-9327-444D-B5B3-F23CFEA07811}">
      <dsp:nvSpPr>
        <dsp:cNvPr id="0" name=""/>
        <dsp:cNvSpPr/>
      </dsp:nvSpPr>
      <dsp:spPr>
        <a:xfrm>
          <a:off x="5156913" y="2060948"/>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56913" y="2141761"/>
        <a:ext cx="177066" cy="242440"/>
      </dsp:txXfrm>
    </dsp:sp>
    <dsp:sp modelId="{EEEC88B9-1CCD-4AAB-83DD-9335D0E2826F}">
      <dsp:nvSpPr>
        <dsp:cNvPr id="0" name=""/>
        <dsp:cNvSpPr/>
      </dsp:nvSpPr>
      <dsp:spPr>
        <a:xfrm>
          <a:off x="5529181"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Finance</a:t>
          </a:r>
          <a:endParaRPr lang="en-US" sz="1700" kern="1200" dirty="0"/>
        </a:p>
      </dsp:txBody>
      <dsp:txXfrm>
        <a:off x="5703222" y="1842807"/>
        <a:ext cx="840347" cy="840347"/>
      </dsp:txXfrm>
    </dsp:sp>
    <dsp:sp modelId="{058406B5-0051-41E9-AC6C-670791E486CE}">
      <dsp:nvSpPr>
        <dsp:cNvPr id="0" name=""/>
        <dsp:cNvSpPr/>
      </dsp:nvSpPr>
      <dsp:spPr>
        <a:xfrm rot="5400000">
          <a:off x="4331224" y="2886637"/>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2929508"/>
        <a:ext cx="177066" cy="242440"/>
      </dsp:txXfrm>
    </dsp:sp>
    <dsp:sp modelId="{6DB2FDAF-51B8-4421-9ED4-1190EFB7E1B8}">
      <dsp:nvSpPr>
        <dsp:cNvPr id="0" name=""/>
        <dsp:cNvSpPr/>
      </dsp:nvSpPr>
      <dsp:spPr>
        <a:xfrm>
          <a:off x="3863485" y="3334462"/>
          <a:ext cx="1188429" cy="1188429"/>
        </a:xfrm>
        <a:prstGeom prst="ellipse">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Internet Security</a:t>
          </a:r>
          <a:endParaRPr lang="en-US" sz="1700" kern="1200" dirty="0"/>
        </a:p>
      </dsp:txBody>
      <dsp:txXfrm>
        <a:off x="4037526" y="3508503"/>
        <a:ext cx="840347" cy="840347"/>
      </dsp:txXfrm>
    </dsp:sp>
    <dsp:sp modelId="{8B086E65-A841-4411-AAA0-7CDEF93C6C66}">
      <dsp:nvSpPr>
        <dsp:cNvPr id="0" name=""/>
        <dsp:cNvSpPr/>
      </dsp:nvSpPr>
      <dsp:spPr>
        <a:xfrm rot="10800000">
          <a:off x="3505535" y="2060948"/>
          <a:ext cx="252951" cy="4040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3581420" y="2141761"/>
        <a:ext cx="177066" cy="242440"/>
      </dsp:txXfrm>
    </dsp:sp>
    <dsp:sp modelId="{2E2CD686-D0DE-4A86-A3BF-4EC889A0FCDA}">
      <dsp:nvSpPr>
        <dsp:cNvPr id="0" name=""/>
        <dsp:cNvSpPr/>
      </dsp:nvSpPr>
      <dsp:spPr>
        <a:xfrm>
          <a:off x="2197788"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altLang="zh-CN" sz="1700" kern="1200" dirty="0" smtClean="0"/>
            <a:t>Robot Motion Planning</a:t>
          </a:r>
          <a:endParaRPr lang="en-US" sz="1700" kern="1200" dirty="0"/>
        </a:p>
      </dsp:txBody>
      <dsp:txXfrm>
        <a:off x="2371829" y="1842807"/>
        <a:ext cx="840347" cy="840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E6707-7409-4EC1-8B28-1198070424AA}">
      <dsp:nvSpPr>
        <dsp:cNvPr id="0" name=""/>
        <dsp:cNvSpPr/>
      </dsp:nvSpPr>
      <dsp:spPr>
        <a:xfrm>
          <a:off x="3863485" y="1668766"/>
          <a:ext cx="1188429" cy="1188429"/>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Online Learning</a:t>
          </a:r>
          <a:endParaRPr lang="en-US" sz="1700" kern="1200" dirty="0"/>
        </a:p>
      </dsp:txBody>
      <dsp:txXfrm>
        <a:off x="4037526" y="1842807"/>
        <a:ext cx="840347" cy="840347"/>
      </dsp:txXfrm>
    </dsp:sp>
    <dsp:sp modelId="{C05BC6F9-053E-4D07-BB97-13C768BA5B74}">
      <dsp:nvSpPr>
        <dsp:cNvPr id="0" name=""/>
        <dsp:cNvSpPr/>
      </dsp:nvSpPr>
      <dsp:spPr>
        <a:xfrm rot="16200000">
          <a:off x="4331224" y="1235259"/>
          <a:ext cx="252951" cy="404066"/>
        </a:xfrm>
        <a:prstGeom prst="rightArrow">
          <a:avLst>
            <a:gd name="adj1" fmla="val 60000"/>
            <a:gd name="adj2" fmla="val 5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1354015"/>
        <a:ext cx="177066" cy="242440"/>
      </dsp:txXfrm>
    </dsp:sp>
    <dsp:sp modelId="{8FC95A3A-6E53-4DC6-8BF0-DEF567003E61}">
      <dsp:nvSpPr>
        <dsp:cNvPr id="0" name=""/>
        <dsp:cNvSpPr/>
      </dsp:nvSpPr>
      <dsp:spPr>
        <a:xfrm>
          <a:off x="3863485" y="3070"/>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Social Media</a:t>
          </a:r>
          <a:endParaRPr lang="en-US" sz="1700" kern="1200" dirty="0"/>
        </a:p>
      </dsp:txBody>
      <dsp:txXfrm>
        <a:off x="4037526" y="177111"/>
        <a:ext cx="840347" cy="840347"/>
      </dsp:txXfrm>
    </dsp:sp>
    <dsp:sp modelId="{41FD6EC8-9327-444D-B5B3-F23CFEA07811}">
      <dsp:nvSpPr>
        <dsp:cNvPr id="0" name=""/>
        <dsp:cNvSpPr/>
      </dsp:nvSpPr>
      <dsp:spPr>
        <a:xfrm>
          <a:off x="5156913" y="2060948"/>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56913" y="2141761"/>
        <a:ext cx="177066" cy="242440"/>
      </dsp:txXfrm>
    </dsp:sp>
    <dsp:sp modelId="{EEEC88B9-1CCD-4AAB-83DD-9335D0E2826F}">
      <dsp:nvSpPr>
        <dsp:cNvPr id="0" name=""/>
        <dsp:cNvSpPr/>
      </dsp:nvSpPr>
      <dsp:spPr>
        <a:xfrm>
          <a:off x="5529181" y="1668766"/>
          <a:ext cx="1188429" cy="1188429"/>
        </a:xfrm>
        <a:prstGeom prst="ellipse">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Finance</a:t>
          </a:r>
          <a:endParaRPr lang="en-US" sz="1700" kern="1200" dirty="0"/>
        </a:p>
      </dsp:txBody>
      <dsp:txXfrm>
        <a:off x="5703222" y="1842807"/>
        <a:ext cx="840347" cy="840347"/>
      </dsp:txXfrm>
    </dsp:sp>
    <dsp:sp modelId="{058406B5-0051-41E9-AC6C-670791E486CE}">
      <dsp:nvSpPr>
        <dsp:cNvPr id="0" name=""/>
        <dsp:cNvSpPr/>
      </dsp:nvSpPr>
      <dsp:spPr>
        <a:xfrm rot="5400000">
          <a:off x="4331224" y="2886637"/>
          <a:ext cx="252951" cy="404066"/>
        </a:xfrm>
        <a:prstGeom prst="rightArrow">
          <a:avLst>
            <a:gd name="adj1" fmla="val 60000"/>
            <a:gd name="adj2" fmla="val 50000"/>
          </a:avLst>
        </a:prstGeom>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369167" y="2929508"/>
        <a:ext cx="177066" cy="242440"/>
      </dsp:txXfrm>
    </dsp:sp>
    <dsp:sp modelId="{6DB2FDAF-51B8-4421-9ED4-1190EFB7E1B8}">
      <dsp:nvSpPr>
        <dsp:cNvPr id="0" name=""/>
        <dsp:cNvSpPr/>
      </dsp:nvSpPr>
      <dsp:spPr>
        <a:xfrm>
          <a:off x="3863485" y="3334462"/>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Internet Security</a:t>
          </a:r>
          <a:endParaRPr lang="en-US" sz="1700" kern="1200" dirty="0"/>
        </a:p>
      </dsp:txBody>
      <dsp:txXfrm>
        <a:off x="4037526" y="3508503"/>
        <a:ext cx="840347" cy="840347"/>
      </dsp:txXfrm>
    </dsp:sp>
    <dsp:sp modelId="{8B086E65-A841-4411-AAA0-7CDEF93C6C66}">
      <dsp:nvSpPr>
        <dsp:cNvPr id="0" name=""/>
        <dsp:cNvSpPr/>
      </dsp:nvSpPr>
      <dsp:spPr>
        <a:xfrm rot="10800000">
          <a:off x="3505535" y="2060948"/>
          <a:ext cx="252951" cy="4040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3581420" y="2141761"/>
        <a:ext cx="177066" cy="242440"/>
      </dsp:txXfrm>
    </dsp:sp>
    <dsp:sp modelId="{2E2CD686-D0DE-4A86-A3BF-4EC889A0FCDA}">
      <dsp:nvSpPr>
        <dsp:cNvPr id="0" name=""/>
        <dsp:cNvSpPr/>
      </dsp:nvSpPr>
      <dsp:spPr>
        <a:xfrm>
          <a:off x="2197788" y="1668766"/>
          <a:ext cx="1188429" cy="1188429"/>
        </a:xfrm>
        <a:prstGeom prst="ellipse">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altLang="zh-CN" sz="1700" kern="1200" dirty="0" smtClean="0"/>
            <a:t>Robot Motion Planning</a:t>
          </a:r>
          <a:endParaRPr lang="en-US" sz="1700" kern="1200" dirty="0"/>
        </a:p>
      </dsp:txBody>
      <dsp:txXfrm>
        <a:off x="2371829" y="1842807"/>
        <a:ext cx="840347" cy="84034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44.wmf"/><Relationship Id="rId1" Type="http://schemas.openxmlformats.org/officeDocument/2006/relationships/image" Target="../media/image85.wmf"/><Relationship Id="rId6" Type="http://schemas.openxmlformats.org/officeDocument/2006/relationships/image" Target="../media/image87.wmf"/><Relationship Id="rId5" Type="http://schemas.openxmlformats.org/officeDocument/2006/relationships/image" Target="../media/image46.wmf"/><Relationship Id="rId4"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2C531D4F-7DAC-46D5-B03B-E01202EC0E02}" type="datetimeFigureOut">
              <a:rPr lang="en-US" smtClean="0"/>
              <a:pPr/>
              <a:t>11/26/2019</a:t>
            </a:fld>
            <a:endParaRPr lang="en-US"/>
          </a:p>
        </p:txBody>
      </p:sp>
      <p:sp>
        <p:nvSpPr>
          <p:cNvPr id="4" name="幻灯片图像占位符 3"/>
          <p:cNvSpPr>
            <a:spLocks noGrp="1" noRot="1" noChangeAspect="1"/>
          </p:cNvSpPr>
          <p:nvPr>
            <p:ph type="sldImg" idx="2"/>
          </p:nvPr>
        </p:nvSpPr>
        <p:spPr>
          <a:xfrm>
            <a:off x="711200" y="744538"/>
            <a:ext cx="5376863"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79927" y="4716661"/>
            <a:ext cx="5439410" cy="4468416"/>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1C721853-1689-461D-B177-7D9514ADA7CA}" type="slidenum">
              <a:rPr lang="en-US" smtClean="0"/>
              <a:pPr/>
              <a:t>‹#›</a:t>
            </a:fld>
            <a:endParaRPr lang="en-US"/>
          </a:p>
        </p:txBody>
      </p:sp>
    </p:spTree>
    <p:extLst>
      <p:ext uri="{BB962C8B-B14F-4D97-AF65-F5344CB8AC3E}">
        <p14:creationId xmlns:p14="http://schemas.microsoft.com/office/powerpoint/2010/main" val="409712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10"/>
          <p:cNvSpPr>
            <a:spLocks noGrp="1" noChangeArrowheads="1"/>
          </p:cNvSpPr>
          <p:nvPr>
            <p:ph type="sldNum" sz="quarter"/>
          </p:nvPr>
        </p:nvSpPr>
        <p:spPr>
          <a:noFill/>
        </p:spPr>
        <p:txBody>
          <a:bodyPr/>
          <a:lstStyle/>
          <a:p>
            <a:fld id="{9F1E893B-7686-47E7-8BAA-792CEA63E874}" type="slidenum">
              <a:rPr lang="en-US" smtClean="0">
                <a:ea typeface="ＭＳ Ｐゴシック" charset="-128"/>
              </a:rPr>
              <a:pPr/>
              <a:t>1</a:t>
            </a:fld>
            <a:endParaRPr lang="en-US" smtClean="0">
              <a:ea typeface="ＭＳ Ｐゴシック" charset="-128"/>
            </a:endParaRPr>
          </a:p>
        </p:txBody>
      </p:sp>
      <p:sp>
        <p:nvSpPr>
          <p:cNvPr id="289795" name="Rectangle 1"/>
          <p:cNvSpPr>
            <a:spLocks noGrp="1" noRot="1" noChangeAspect="1" noChangeArrowheads="1" noTextEdit="1"/>
          </p:cNvSpPr>
          <p:nvPr>
            <p:ph type="sldImg"/>
          </p:nvPr>
        </p:nvSpPr>
        <p:spPr>
          <a:xfrm>
            <a:off x="803275" y="782638"/>
            <a:ext cx="5645150" cy="3910012"/>
          </a:xfrm>
          <a:solidFill>
            <a:srgbClr val="FFFFFF"/>
          </a:solidFill>
          <a:ln/>
        </p:spPr>
      </p:sp>
      <p:sp>
        <p:nvSpPr>
          <p:cNvPr id="289796" name="Rectangle 2"/>
          <p:cNvSpPr>
            <a:spLocks noGrp="1" noChangeArrowheads="1"/>
          </p:cNvSpPr>
          <p:nvPr>
            <p:ph type="body" idx="1"/>
          </p:nvPr>
        </p:nvSpPr>
        <p:spPr>
          <a:xfrm>
            <a:off x="966376" y="4952840"/>
            <a:ext cx="5315073" cy="4687354"/>
          </a:xfrm>
          <a:noFill/>
          <a:ln/>
        </p:spPr>
        <p:txBody>
          <a:bodyPr wrap="none" anchor="ctr"/>
          <a:lstStyle/>
          <a:p>
            <a:endParaRPr lang="de-DE" smtClean="0"/>
          </a:p>
        </p:txBody>
      </p:sp>
    </p:spTree>
    <p:extLst>
      <p:ext uri="{BB962C8B-B14F-4D97-AF65-F5344CB8AC3E}">
        <p14:creationId xmlns:p14="http://schemas.microsoft.com/office/powerpoint/2010/main" val="205421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19</a:t>
            </a:fld>
            <a:endParaRPr lang="en-US"/>
          </a:p>
        </p:txBody>
      </p:sp>
    </p:spTree>
    <p:extLst>
      <p:ext uri="{BB962C8B-B14F-4D97-AF65-F5344CB8AC3E}">
        <p14:creationId xmlns:p14="http://schemas.microsoft.com/office/powerpoint/2010/main" val="297200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In many cases, data arrives sequentially while predictions are required on-the-fly</a:t>
            </a:r>
          </a:p>
          <a:p>
            <a:r>
              <a:rPr lang="en-US" dirty="0" smtClean="0"/>
              <a:t>Applicable also in adversarial and competitive environments (e.g. spam filtering, stock market)</a:t>
            </a:r>
          </a:p>
          <a:p>
            <a:r>
              <a:rPr lang="en-US" dirty="0" smtClean="0"/>
              <a:t>Can adapt to changing environment</a:t>
            </a:r>
          </a:p>
          <a:p>
            <a:r>
              <a:rPr lang="en-US" dirty="0" smtClean="0"/>
              <a:t>Efficient to run (scalability) and easy to code</a:t>
            </a:r>
          </a:p>
          <a:p>
            <a:r>
              <a:rPr lang="en-US" dirty="0" smtClean="0"/>
              <a:t>Theoretical guarantees</a:t>
            </a:r>
          </a:p>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23</a:t>
            </a:fld>
            <a:endParaRPr lang="en-US"/>
          </a:p>
        </p:txBody>
      </p:sp>
    </p:spTree>
    <p:extLst>
      <p:ext uri="{BB962C8B-B14F-4D97-AF65-F5344CB8AC3E}">
        <p14:creationId xmlns:p14="http://schemas.microsoft.com/office/powerpoint/2010/main" val="75926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1200" y="744538"/>
            <a:ext cx="5376863" cy="37242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21853-1689-461D-B177-7D9514ADA7CA}" type="slidenum">
              <a:rPr lang="en-US" smtClean="0"/>
              <a:pPr/>
              <a:t>27</a:t>
            </a:fld>
            <a:endParaRPr lang="en-US"/>
          </a:p>
        </p:txBody>
      </p:sp>
    </p:spTree>
    <p:extLst>
      <p:ext uri="{BB962C8B-B14F-4D97-AF65-F5344CB8AC3E}">
        <p14:creationId xmlns:p14="http://schemas.microsoft.com/office/powerpoint/2010/main" val="340584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29</a:t>
            </a:fld>
            <a:endParaRPr lang="en-US"/>
          </a:p>
        </p:txBody>
      </p:sp>
    </p:spTree>
    <p:extLst>
      <p:ext uri="{BB962C8B-B14F-4D97-AF65-F5344CB8AC3E}">
        <p14:creationId xmlns:p14="http://schemas.microsoft.com/office/powerpoint/2010/main" val="139526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Online portfolio selection is an application of online learning in the machine learning literature to the financial problem of portfolio selection. The objective of online portfolio selection is to maximize the cumulative return over sequential multiple periods, where two types of online portfolio selection approaches have been proposed, Follow-the-Winner and Follow-the-Loser.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top management must face the problem of making a decision on a large investment without adequate knowledge. The most promising approach to decision making in these circumstances is a sequential approach in which the decision in each phase is designed to gather information that is useful for subsequent decisions, consequently forming a sequential decision tree.</a:t>
            </a:r>
            <a:endParaRPr lang="en-US" dirty="0"/>
          </a:p>
        </p:txBody>
      </p:sp>
      <p:sp>
        <p:nvSpPr>
          <p:cNvPr id="4" name="Slide Number Placeholder 3"/>
          <p:cNvSpPr>
            <a:spLocks noGrp="1"/>
          </p:cNvSpPr>
          <p:nvPr>
            <p:ph type="sldNum" sz="quarter" idx="10"/>
          </p:nvPr>
        </p:nvSpPr>
        <p:spPr/>
        <p:txBody>
          <a:bodyPr/>
          <a:lstStyle/>
          <a:p>
            <a:fld id="{3071C273-7E20-4F8C-99B6-2AC22AA9271D}" type="slidenum">
              <a:rPr lang="en-US" smtClean="0"/>
              <a:t>31</a:t>
            </a:fld>
            <a:endParaRPr lang="en-US"/>
          </a:p>
        </p:txBody>
      </p:sp>
    </p:spTree>
    <p:extLst>
      <p:ext uri="{BB962C8B-B14F-4D97-AF65-F5344CB8AC3E}">
        <p14:creationId xmlns:p14="http://schemas.microsoft.com/office/powerpoint/2010/main" val="428292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u="sng">
                <a:solidFill>
                  <a:schemeClr val="tx1"/>
                </a:solidFill>
                <a:latin typeface="Times New Roman" pitchFamily="18" charset="0"/>
              </a:defRPr>
            </a:lvl1pPr>
            <a:lvl2pPr marL="716204" indent="-275463">
              <a:defRPr sz="1300" u="sng">
                <a:solidFill>
                  <a:schemeClr val="tx1"/>
                </a:solidFill>
                <a:latin typeface="Times New Roman" pitchFamily="18" charset="0"/>
              </a:defRPr>
            </a:lvl2pPr>
            <a:lvl3pPr marL="1101852" indent="-220370">
              <a:defRPr sz="1300" u="sng">
                <a:solidFill>
                  <a:schemeClr val="tx1"/>
                </a:solidFill>
                <a:latin typeface="Times New Roman" pitchFamily="18" charset="0"/>
              </a:defRPr>
            </a:lvl3pPr>
            <a:lvl4pPr marL="1542593" indent="-220370">
              <a:defRPr sz="1300" u="sng">
                <a:solidFill>
                  <a:schemeClr val="tx1"/>
                </a:solidFill>
                <a:latin typeface="Times New Roman" pitchFamily="18" charset="0"/>
              </a:defRPr>
            </a:lvl4pPr>
            <a:lvl5pPr marL="1983334" indent="-220370">
              <a:defRPr sz="1300" u="sng">
                <a:solidFill>
                  <a:schemeClr val="tx1"/>
                </a:solidFill>
                <a:latin typeface="Times New Roman" pitchFamily="18" charset="0"/>
              </a:defRPr>
            </a:lvl5pPr>
            <a:lvl6pPr marL="2424074" indent="-220370" eaLnBrk="0" fontAlgn="base" hangingPunct="0">
              <a:spcBef>
                <a:spcPct val="0"/>
              </a:spcBef>
              <a:spcAft>
                <a:spcPct val="0"/>
              </a:spcAft>
              <a:defRPr sz="1300" u="sng">
                <a:solidFill>
                  <a:schemeClr val="tx1"/>
                </a:solidFill>
                <a:latin typeface="Times New Roman" pitchFamily="18" charset="0"/>
              </a:defRPr>
            </a:lvl6pPr>
            <a:lvl7pPr marL="2864815" indent="-220370" eaLnBrk="0" fontAlgn="base" hangingPunct="0">
              <a:spcBef>
                <a:spcPct val="0"/>
              </a:spcBef>
              <a:spcAft>
                <a:spcPct val="0"/>
              </a:spcAft>
              <a:defRPr sz="1300" u="sng">
                <a:solidFill>
                  <a:schemeClr val="tx1"/>
                </a:solidFill>
                <a:latin typeface="Times New Roman" pitchFamily="18" charset="0"/>
              </a:defRPr>
            </a:lvl7pPr>
            <a:lvl8pPr marL="3305556" indent="-220370" eaLnBrk="0" fontAlgn="base" hangingPunct="0">
              <a:spcBef>
                <a:spcPct val="0"/>
              </a:spcBef>
              <a:spcAft>
                <a:spcPct val="0"/>
              </a:spcAft>
              <a:defRPr sz="1300" u="sng">
                <a:solidFill>
                  <a:schemeClr val="tx1"/>
                </a:solidFill>
                <a:latin typeface="Times New Roman" pitchFamily="18" charset="0"/>
              </a:defRPr>
            </a:lvl8pPr>
            <a:lvl9pPr marL="3746297" indent="-220370" eaLnBrk="0" fontAlgn="base" hangingPunct="0">
              <a:spcBef>
                <a:spcPct val="0"/>
              </a:spcBef>
              <a:spcAft>
                <a:spcPct val="0"/>
              </a:spcAft>
              <a:defRPr sz="1300" u="sng">
                <a:solidFill>
                  <a:schemeClr val="tx1"/>
                </a:solidFill>
                <a:latin typeface="Times New Roman" pitchFamily="18" charset="0"/>
              </a:defRPr>
            </a:lvl9pPr>
          </a:lstStyle>
          <a:p>
            <a:fld id="{39B1740F-AF15-4E52-961E-0FBA4656C803}" type="slidenum">
              <a:rPr lang="en-US" sz="1200"/>
              <a:pPr/>
              <a:t>37</a:t>
            </a:fld>
            <a:endParaRPr lang="en-US" sz="1200"/>
          </a:p>
        </p:txBody>
      </p:sp>
      <p:sp>
        <p:nvSpPr>
          <p:cNvPr id="73731" name="Rectangle 2"/>
          <p:cNvSpPr>
            <a:spLocks noGrp="1" noRot="1" noChangeAspect="1" noChangeArrowheads="1" noTextEdit="1"/>
          </p:cNvSpPr>
          <p:nvPr>
            <p:ph type="sldImg"/>
          </p:nvPr>
        </p:nvSpPr>
        <p:spPr>
          <a:xfrm>
            <a:off x="711200" y="744538"/>
            <a:ext cx="5376863" cy="37242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830617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u="sng">
                <a:solidFill>
                  <a:schemeClr val="tx1"/>
                </a:solidFill>
                <a:latin typeface="Times New Roman" pitchFamily="18" charset="0"/>
              </a:defRPr>
            </a:lvl1pPr>
            <a:lvl2pPr marL="716204" indent="-275463">
              <a:defRPr sz="1300" u="sng">
                <a:solidFill>
                  <a:schemeClr val="tx1"/>
                </a:solidFill>
                <a:latin typeface="Times New Roman" pitchFamily="18" charset="0"/>
              </a:defRPr>
            </a:lvl2pPr>
            <a:lvl3pPr marL="1101852" indent="-220370">
              <a:defRPr sz="1300" u="sng">
                <a:solidFill>
                  <a:schemeClr val="tx1"/>
                </a:solidFill>
                <a:latin typeface="Times New Roman" pitchFamily="18" charset="0"/>
              </a:defRPr>
            </a:lvl3pPr>
            <a:lvl4pPr marL="1542593" indent="-220370">
              <a:defRPr sz="1300" u="sng">
                <a:solidFill>
                  <a:schemeClr val="tx1"/>
                </a:solidFill>
                <a:latin typeface="Times New Roman" pitchFamily="18" charset="0"/>
              </a:defRPr>
            </a:lvl4pPr>
            <a:lvl5pPr marL="1983334" indent="-220370">
              <a:defRPr sz="1300" u="sng">
                <a:solidFill>
                  <a:schemeClr val="tx1"/>
                </a:solidFill>
                <a:latin typeface="Times New Roman" pitchFamily="18" charset="0"/>
              </a:defRPr>
            </a:lvl5pPr>
            <a:lvl6pPr marL="2424074" indent="-220370" eaLnBrk="0" fontAlgn="base" hangingPunct="0">
              <a:spcBef>
                <a:spcPct val="0"/>
              </a:spcBef>
              <a:spcAft>
                <a:spcPct val="0"/>
              </a:spcAft>
              <a:defRPr sz="1300" u="sng">
                <a:solidFill>
                  <a:schemeClr val="tx1"/>
                </a:solidFill>
                <a:latin typeface="Times New Roman" pitchFamily="18" charset="0"/>
              </a:defRPr>
            </a:lvl6pPr>
            <a:lvl7pPr marL="2864815" indent="-220370" eaLnBrk="0" fontAlgn="base" hangingPunct="0">
              <a:spcBef>
                <a:spcPct val="0"/>
              </a:spcBef>
              <a:spcAft>
                <a:spcPct val="0"/>
              </a:spcAft>
              <a:defRPr sz="1300" u="sng">
                <a:solidFill>
                  <a:schemeClr val="tx1"/>
                </a:solidFill>
                <a:latin typeface="Times New Roman" pitchFamily="18" charset="0"/>
              </a:defRPr>
            </a:lvl7pPr>
            <a:lvl8pPr marL="3305556" indent="-220370" eaLnBrk="0" fontAlgn="base" hangingPunct="0">
              <a:spcBef>
                <a:spcPct val="0"/>
              </a:spcBef>
              <a:spcAft>
                <a:spcPct val="0"/>
              </a:spcAft>
              <a:defRPr sz="1300" u="sng">
                <a:solidFill>
                  <a:schemeClr val="tx1"/>
                </a:solidFill>
                <a:latin typeface="Times New Roman" pitchFamily="18" charset="0"/>
              </a:defRPr>
            </a:lvl8pPr>
            <a:lvl9pPr marL="3746297" indent="-220370" eaLnBrk="0" fontAlgn="base" hangingPunct="0">
              <a:spcBef>
                <a:spcPct val="0"/>
              </a:spcBef>
              <a:spcAft>
                <a:spcPct val="0"/>
              </a:spcAft>
              <a:defRPr sz="1300" u="sng">
                <a:solidFill>
                  <a:schemeClr val="tx1"/>
                </a:solidFill>
                <a:latin typeface="Times New Roman" pitchFamily="18" charset="0"/>
              </a:defRPr>
            </a:lvl9pPr>
          </a:lstStyle>
          <a:p>
            <a:fld id="{39B1740F-AF15-4E52-961E-0FBA4656C803}" type="slidenum">
              <a:rPr lang="en-US" sz="1200"/>
              <a:pPr/>
              <a:t>38</a:t>
            </a:fld>
            <a:endParaRPr lang="en-US" sz="1200"/>
          </a:p>
        </p:txBody>
      </p:sp>
      <p:sp>
        <p:nvSpPr>
          <p:cNvPr id="73731" name="Rectangle 2"/>
          <p:cNvSpPr>
            <a:spLocks noGrp="1" noRot="1" noChangeAspect="1" noChangeArrowheads="1" noTextEdit="1"/>
          </p:cNvSpPr>
          <p:nvPr>
            <p:ph type="sldImg"/>
          </p:nvPr>
        </p:nvSpPr>
        <p:spPr>
          <a:xfrm>
            <a:off x="711200" y="744538"/>
            <a:ext cx="5376863" cy="37242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86356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u="sng">
                <a:solidFill>
                  <a:schemeClr val="tx1"/>
                </a:solidFill>
                <a:latin typeface="Times New Roman" pitchFamily="18" charset="0"/>
              </a:defRPr>
            </a:lvl1pPr>
            <a:lvl2pPr marL="716204" indent="-275463">
              <a:defRPr sz="1300" u="sng">
                <a:solidFill>
                  <a:schemeClr val="tx1"/>
                </a:solidFill>
                <a:latin typeface="Times New Roman" pitchFamily="18" charset="0"/>
              </a:defRPr>
            </a:lvl2pPr>
            <a:lvl3pPr marL="1101852" indent="-220370">
              <a:defRPr sz="1300" u="sng">
                <a:solidFill>
                  <a:schemeClr val="tx1"/>
                </a:solidFill>
                <a:latin typeface="Times New Roman" pitchFamily="18" charset="0"/>
              </a:defRPr>
            </a:lvl3pPr>
            <a:lvl4pPr marL="1542593" indent="-220370">
              <a:defRPr sz="1300" u="sng">
                <a:solidFill>
                  <a:schemeClr val="tx1"/>
                </a:solidFill>
                <a:latin typeface="Times New Roman" pitchFamily="18" charset="0"/>
              </a:defRPr>
            </a:lvl4pPr>
            <a:lvl5pPr marL="1983334" indent="-220370">
              <a:defRPr sz="1300" u="sng">
                <a:solidFill>
                  <a:schemeClr val="tx1"/>
                </a:solidFill>
                <a:latin typeface="Times New Roman" pitchFamily="18" charset="0"/>
              </a:defRPr>
            </a:lvl5pPr>
            <a:lvl6pPr marL="2424074" indent="-220370" eaLnBrk="0" fontAlgn="base" hangingPunct="0">
              <a:spcBef>
                <a:spcPct val="0"/>
              </a:spcBef>
              <a:spcAft>
                <a:spcPct val="0"/>
              </a:spcAft>
              <a:defRPr sz="1300" u="sng">
                <a:solidFill>
                  <a:schemeClr val="tx1"/>
                </a:solidFill>
                <a:latin typeface="Times New Roman" pitchFamily="18" charset="0"/>
              </a:defRPr>
            </a:lvl6pPr>
            <a:lvl7pPr marL="2864815" indent="-220370" eaLnBrk="0" fontAlgn="base" hangingPunct="0">
              <a:spcBef>
                <a:spcPct val="0"/>
              </a:spcBef>
              <a:spcAft>
                <a:spcPct val="0"/>
              </a:spcAft>
              <a:defRPr sz="1300" u="sng">
                <a:solidFill>
                  <a:schemeClr val="tx1"/>
                </a:solidFill>
                <a:latin typeface="Times New Roman" pitchFamily="18" charset="0"/>
              </a:defRPr>
            </a:lvl7pPr>
            <a:lvl8pPr marL="3305556" indent="-220370" eaLnBrk="0" fontAlgn="base" hangingPunct="0">
              <a:spcBef>
                <a:spcPct val="0"/>
              </a:spcBef>
              <a:spcAft>
                <a:spcPct val="0"/>
              </a:spcAft>
              <a:defRPr sz="1300" u="sng">
                <a:solidFill>
                  <a:schemeClr val="tx1"/>
                </a:solidFill>
                <a:latin typeface="Times New Roman" pitchFamily="18" charset="0"/>
              </a:defRPr>
            </a:lvl8pPr>
            <a:lvl9pPr marL="3746297" indent="-220370" eaLnBrk="0" fontAlgn="base" hangingPunct="0">
              <a:spcBef>
                <a:spcPct val="0"/>
              </a:spcBef>
              <a:spcAft>
                <a:spcPct val="0"/>
              </a:spcAft>
              <a:defRPr sz="1300" u="sng">
                <a:solidFill>
                  <a:schemeClr val="tx1"/>
                </a:solidFill>
                <a:latin typeface="Times New Roman" pitchFamily="18" charset="0"/>
              </a:defRPr>
            </a:lvl9pPr>
          </a:lstStyle>
          <a:p>
            <a:fld id="{39B1740F-AF15-4E52-961E-0FBA4656C803}" type="slidenum">
              <a:rPr lang="en-US" sz="1200"/>
              <a:pPr/>
              <a:t>39</a:t>
            </a:fld>
            <a:endParaRPr lang="en-US" sz="1200"/>
          </a:p>
        </p:txBody>
      </p:sp>
      <p:sp>
        <p:nvSpPr>
          <p:cNvPr id="73731" name="Rectangle 2"/>
          <p:cNvSpPr>
            <a:spLocks noGrp="1" noRot="1" noChangeAspect="1" noChangeArrowheads="1" noTextEdit="1"/>
          </p:cNvSpPr>
          <p:nvPr>
            <p:ph type="sldImg"/>
          </p:nvPr>
        </p:nvSpPr>
        <p:spPr>
          <a:xfrm>
            <a:off x="711200" y="744538"/>
            <a:ext cx="5376863" cy="37242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14960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u="sng">
                <a:solidFill>
                  <a:schemeClr val="tx1"/>
                </a:solidFill>
                <a:latin typeface="Times New Roman" pitchFamily="18" charset="0"/>
              </a:defRPr>
            </a:lvl1pPr>
            <a:lvl2pPr marL="716204" indent="-275463">
              <a:defRPr sz="1300" u="sng">
                <a:solidFill>
                  <a:schemeClr val="tx1"/>
                </a:solidFill>
                <a:latin typeface="Times New Roman" pitchFamily="18" charset="0"/>
              </a:defRPr>
            </a:lvl2pPr>
            <a:lvl3pPr marL="1101852" indent="-220370">
              <a:defRPr sz="1300" u="sng">
                <a:solidFill>
                  <a:schemeClr val="tx1"/>
                </a:solidFill>
                <a:latin typeface="Times New Roman" pitchFamily="18" charset="0"/>
              </a:defRPr>
            </a:lvl3pPr>
            <a:lvl4pPr marL="1542593" indent="-220370">
              <a:defRPr sz="1300" u="sng">
                <a:solidFill>
                  <a:schemeClr val="tx1"/>
                </a:solidFill>
                <a:latin typeface="Times New Roman" pitchFamily="18" charset="0"/>
              </a:defRPr>
            </a:lvl4pPr>
            <a:lvl5pPr marL="1983334" indent="-220370">
              <a:defRPr sz="1300" u="sng">
                <a:solidFill>
                  <a:schemeClr val="tx1"/>
                </a:solidFill>
                <a:latin typeface="Times New Roman" pitchFamily="18" charset="0"/>
              </a:defRPr>
            </a:lvl5pPr>
            <a:lvl6pPr marL="2424074" indent="-220370" eaLnBrk="0" fontAlgn="base" hangingPunct="0">
              <a:spcBef>
                <a:spcPct val="0"/>
              </a:spcBef>
              <a:spcAft>
                <a:spcPct val="0"/>
              </a:spcAft>
              <a:defRPr sz="1300" u="sng">
                <a:solidFill>
                  <a:schemeClr val="tx1"/>
                </a:solidFill>
                <a:latin typeface="Times New Roman" pitchFamily="18" charset="0"/>
              </a:defRPr>
            </a:lvl6pPr>
            <a:lvl7pPr marL="2864815" indent="-220370" eaLnBrk="0" fontAlgn="base" hangingPunct="0">
              <a:spcBef>
                <a:spcPct val="0"/>
              </a:spcBef>
              <a:spcAft>
                <a:spcPct val="0"/>
              </a:spcAft>
              <a:defRPr sz="1300" u="sng">
                <a:solidFill>
                  <a:schemeClr val="tx1"/>
                </a:solidFill>
                <a:latin typeface="Times New Roman" pitchFamily="18" charset="0"/>
              </a:defRPr>
            </a:lvl7pPr>
            <a:lvl8pPr marL="3305556" indent="-220370" eaLnBrk="0" fontAlgn="base" hangingPunct="0">
              <a:spcBef>
                <a:spcPct val="0"/>
              </a:spcBef>
              <a:spcAft>
                <a:spcPct val="0"/>
              </a:spcAft>
              <a:defRPr sz="1300" u="sng">
                <a:solidFill>
                  <a:schemeClr val="tx1"/>
                </a:solidFill>
                <a:latin typeface="Times New Roman" pitchFamily="18" charset="0"/>
              </a:defRPr>
            </a:lvl8pPr>
            <a:lvl9pPr marL="3746297" indent="-220370" eaLnBrk="0" fontAlgn="base" hangingPunct="0">
              <a:spcBef>
                <a:spcPct val="0"/>
              </a:spcBef>
              <a:spcAft>
                <a:spcPct val="0"/>
              </a:spcAft>
              <a:defRPr sz="1300" u="sng">
                <a:solidFill>
                  <a:schemeClr val="tx1"/>
                </a:solidFill>
                <a:latin typeface="Times New Roman" pitchFamily="18" charset="0"/>
              </a:defRPr>
            </a:lvl9pPr>
          </a:lstStyle>
          <a:p>
            <a:fld id="{39B1740F-AF15-4E52-961E-0FBA4656C803}" type="slidenum">
              <a:rPr lang="en-US" sz="1200"/>
              <a:pPr/>
              <a:t>40</a:t>
            </a:fld>
            <a:endParaRPr lang="en-US" sz="1200"/>
          </a:p>
        </p:txBody>
      </p:sp>
      <p:sp>
        <p:nvSpPr>
          <p:cNvPr id="73731" name="Rectangle 2"/>
          <p:cNvSpPr>
            <a:spLocks noGrp="1" noRot="1" noChangeAspect="1" noChangeArrowheads="1" noTextEdit="1"/>
          </p:cNvSpPr>
          <p:nvPr>
            <p:ph type="sldImg"/>
          </p:nvPr>
        </p:nvSpPr>
        <p:spPr>
          <a:xfrm>
            <a:off x="711200" y="744538"/>
            <a:ext cx="5376863" cy="372427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852622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u="sng">
                <a:solidFill>
                  <a:schemeClr val="tx1"/>
                </a:solidFill>
                <a:latin typeface="Times New Roman" pitchFamily="18" charset="0"/>
              </a:defRPr>
            </a:lvl1pPr>
            <a:lvl2pPr marL="716204" indent="-275463">
              <a:defRPr sz="1300" u="sng">
                <a:solidFill>
                  <a:schemeClr val="tx1"/>
                </a:solidFill>
                <a:latin typeface="Times New Roman" pitchFamily="18" charset="0"/>
              </a:defRPr>
            </a:lvl2pPr>
            <a:lvl3pPr marL="1101852" indent="-220370">
              <a:defRPr sz="1300" u="sng">
                <a:solidFill>
                  <a:schemeClr val="tx1"/>
                </a:solidFill>
                <a:latin typeface="Times New Roman" pitchFamily="18" charset="0"/>
              </a:defRPr>
            </a:lvl3pPr>
            <a:lvl4pPr marL="1542593" indent="-220370">
              <a:defRPr sz="1300" u="sng">
                <a:solidFill>
                  <a:schemeClr val="tx1"/>
                </a:solidFill>
                <a:latin typeface="Times New Roman" pitchFamily="18" charset="0"/>
              </a:defRPr>
            </a:lvl4pPr>
            <a:lvl5pPr marL="1983334" indent="-220370">
              <a:defRPr sz="1300" u="sng">
                <a:solidFill>
                  <a:schemeClr val="tx1"/>
                </a:solidFill>
                <a:latin typeface="Times New Roman" pitchFamily="18" charset="0"/>
              </a:defRPr>
            </a:lvl5pPr>
            <a:lvl6pPr marL="2424074" indent="-220370" eaLnBrk="0" fontAlgn="base" hangingPunct="0">
              <a:spcBef>
                <a:spcPct val="0"/>
              </a:spcBef>
              <a:spcAft>
                <a:spcPct val="0"/>
              </a:spcAft>
              <a:defRPr sz="1300" u="sng">
                <a:solidFill>
                  <a:schemeClr val="tx1"/>
                </a:solidFill>
                <a:latin typeface="Times New Roman" pitchFamily="18" charset="0"/>
              </a:defRPr>
            </a:lvl6pPr>
            <a:lvl7pPr marL="2864815" indent="-220370" eaLnBrk="0" fontAlgn="base" hangingPunct="0">
              <a:spcBef>
                <a:spcPct val="0"/>
              </a:spcBef>
              <a:spcAft>
                <a:spcPct val="0"/>
              </a:spcAft>
              <a:defRPr sz="1300" u="sng">
                <a:solidFill>
                  <a:schemeClr val="tx1"/>
                </a:solidFill>
                <a:latin typeface="Times New Roman" pitchFamily="18" charset="0"/>
              </a:defRPr>
            </a:lvl7pPr>
            <a:lvl8pPr marL="3305556" indent="-220370" eaLnBrk="0" fontAlgn="base" hangingPunct="0">
              <a:spcBef>
                <a:spcPct val="0"/>
              </a:spcBef>
              <a:spcAft>
                <a:spcPct val="0"/>
              </a:spcAft>
              <a:defRPr sz="1300" u="sng">
                <a:solidFill>
                  <a:schemeClr val="tx1"/>
                </a:solidFill>
                <a:latin typeface="Times New Roman" pitchFamily="18" charset="0"/>
              </a:defRPr>
            </a:lvl8pPr>
            <a:lvl9pPr marL="3746297" indent="-220370" eaLnBrk="0" fontAlgn="base" hangingPunct="0">
              <a:spcBef>
                <a:spcPct val="0"/>
              </a:spcBef>
              <a:spcAft>
                <a:spcPct val="0"/>
              </a:spcAft>
              <a:defRPr sz="1300" u="sng">
                <a:solidFill>
                  <a:schemeClr val="tx1"/>
                </a:solidFill>
                <a:latin typeface="Times New Roman" pitchFamily="18" charset="0"/>
              </a:defRPr>
            </a:lvl9pPr>
          </a:lstStyle>
          <a:p>
            <a:fld id="{C2A02164-5A0B-4106-A4EA-86E7F2E58C1C}" type="slidenum">
              <a:rPr lang="en-US" sz="1200"/>
              <a:pPr/>
              <a:t>41</a:t>
            </a:fld>
            <a:endParaRPr lang="en-US" sz="1200"/>
          </a:p>
        </p:txBody>
      </p:sp>
      <p:sp>
        <p:nvSpPr>
          <p:cNvPr id="75779" name="Rectangle 2"/>
          <p:cNvSpPr>
            <a:spLocks noGrp="1" noRot="1" noChangeAspect="1" noChangeArrowheads="1" noTextEdit="1"/>
          </p:cNvSpPr>
          <p:nvPr>
            <p:ph type="sldImg"/>
          </p:nvPr>
        </p:nvSpPr>
        <p:spPr>
          <a:xfrm>
            <a:off x="711200" y="744538"/>
            <a:ext cx="5376863" cy="3724275"/>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911978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9</a:t>
            </a:fld>
            <a:endParaRPr lang="en-US"/>
          </a:p>
        </p:txBody>
      </p:sp>
    </p:spTree>
    <p:extLst>
      <p:ext uri="{BB962C8B-B14F-4D97-AF65-F5344CB8AC3E}">
        <p14:creationId xmlns:p14="http://schemas.microsoft.com/office/powerpoint/2010/main" val="1820768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An (angular) margin of γ means that a point x</a:t>
            </a:r>
            <a:r>
              <a:rPr lang="en-US" baseline="-25000" dirty="0" smtClean="0"/>
              <a:t>i</a:t>
            </a:r>
            <a:r>
              <a:rPr lang="en-US" dirty="0" smtClean="0"/>
              <a:t> must be rotated about the origin by an angle at least 2 arc cos(γ) to change its label. γ = min </a:t>
            </a:r>
            <a:r>
              <a:rPr lang="en-US" dirty="0" err="1" smtClean="0"/>
              <a:t>i</a:t>
            </a:r>
            <a:r>
              <a:rPr lang="en-US" dirty="0" smtClean="0"/>
              <a:t>∈[m] |</a:t>
            </a:r>
            <a:r>
              <a:rPr lang="en-US" baseline="0" dirty="0" err="1" smtClean="0"/>
              <a:t>w</a:t>
            </a:r>
            <a:r>
              <a:rPr lang="en-US" baseline="30000" dirty="0" err="1" smtClean="0"/>
              <a:t>T</a:t>
            </a:r>
            <a:r>
              <a:rPr lang="en-US" baseline="0" dirty="0" smtClean="0"/>
              <a:t> x</a:t>
            </a:r>
            <a:r>
              <a:rPr lang="en-US" baseline="-25000" dirty="0" smtClean="0"/>
              <a:t>i</a:t>
            </a:r>
            <a:r>
              <a:rPr lang="en-US" dirty="0" smtClean="0"/>
              <a:t> | </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43</a:t>
            </a:fld>
            <a:endParaRPr lang="en-US"/>
          </a:p>
        </p:txBody>
      </p:sp>
    </p:spTree>
    <p:extLst>
      <p:ext uri="{BB962C8B-B14F-4D97-AF65-F5344CB8AC3E}">
        <p14:creationId xmlns:p14="http://schemas.microsoft.com/office/powerpoint/2010/main" val="280523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In the left (first),</a:t>
            </a:r>
          </a:p>
          <a:p>
            <a:r>
              <a:rPr lang="en-US" dirty="0" smtClean="0"/>
              <a:t>1. </a:t>
            </a:r>
            <a:r>
              <a:rPr lang="en-US" dirty="0" err="1" smtClean="0"/>
              <a:t>y_i</a:t>
            </a:r>
            <a:r>
              <a:rPr lang="en-US" dirty="0" smtClean="0"/>
              <a:t>*(</a:t>
            </a:r>
            <a:r>
              <a:rPr lang="en-US" dirty="0" err="1" smtClean="0"/>
              <a:t>v_k^Tx_i</a:t>
            </a:r>
            <a:r>
              <a:rPr lang="en-US" dirty="0" smtClean="0"/>
              <a:t>)&lt;0;</a:t>
            </a:r>
          </a:p>
          <a:p>
            <a:r>
              <a:rPr lang="en-US" dirty="0" smtClean="0"/>
              <a:t>2. |x|_i^2&lt;=R^2</a:t>
            </a:r>
          </a:p>
          <a:p>
            <a:r>
              <a:rPr lang="en-US" dirty="0" smtClean="0"/>
              <a:t>3. v_k+1</a:t>
            </a:r>
            <a:r>
              <a:rPr lang="en-US" baseline="0" dirty="0" smtClean="0"/>
              <a:t> has made k-</a:t>
            </a:r>
            <a:r>
              <a:rPr lang="en-US" baseline="0" dirty="0" err="1" smtClean="0"/>
              <a:t>th</a:t>
            </a:r>
            <a:r>
              <a:rPr lang="en-US" baseline="0" dirty="0" smtClean="0"/>
              <a:t> mistakes</a:t>
            </a:r>
          </a:p>
          <a:p>
            <a:r>
              <a:rPr lang="en-US" baseline="0" dirty="0" smtClean="0"/>
              <a:t>In the second, </a:t>
            </a:r>
          </a:p>
          <a:p>
            <a:r>
              <a:rPr lang="en-US" baseline="0" dirty="0" err="1" smtClean="0"/>
              <a:t>y_ix_i^Tu</a:t>
            </a:r>
            <a:r>
              <a:rPr lang="en-US" baseline="0" dirty="0" smtClean="0"/>
              <a:t> = |x_i^Tu|&gt;=\gamma R</a:t>
            </a:r>
          </a:p>
          <a:p>
            <a:r>
              <a:rPr lang="en-US" baseline="0" dirty="0" smtClean="0"/>
              <a:t>v_k+1^Tu has made  k-</a:t>
            </a:r>
            <a:r>
              <a:rPr lang="en-US" baseline="0" dirty="0" err="1" smtClean="0"/>
              <a:t>th</a:t>
            </a:r>
            <a:r>
              <a:rPr lang="en-US" baseline="0" dirty="0" smtClean="0"/>
              <a:t> additional \gamma R</a:t>
            </a:r>
            <a:endParaRPr lang="en-US" dirty="0" smtClean="0"/>
          </a:p>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44</a:t>
            </a:fld>
            <a:endParaRPr lang="en-US"/>
          </a:p>
        </p:txBody>
      </p:sp>
    </p:spTree>
    <p:extLst>
      <p:ext uri="{BB962C8B-B14F-4D97-AF65-F5344CB8AC3E}">
        <p14:creationId xmlns:p14="http://schemas.microsoft.com/office/powerpoint/2010/main" val="280523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In stochastic (or "on-line") gradient descent, the true gradient of  is approximated by a gradient at a single example: w</a:t>
            </a:r>
            <a:r>
              <a:rPr lang="en-US" sz="1200" b="0" i="0" kern="1200" baseline="30000" dirty="0" smtClean="0">
                <a:solidFill>
                  <a:schemeClr val="tx1"/>
                </a:solidFill>
                <a:effectLst/>
                <a:latin typeface="+mn-lt"/>
                <a:ea typeface="+mn-ea"/>
                <a:cs typeface="+mn-cs"/>
              </a:rPr>
              <a:t>(j) </a:t>
            </a:r>
            <a:r>
              <a:rPr lang="en-US" sz="1200" b="0" i="0" kern="1200" dirty="0" smtClean="0">
                <a:solidFill>
                  <a:schemeClr val="tx1"/>
                </a:solidFill>
                <a:effectLst/>
                <a:latin typeface="+mn-lt"/>
                <a:ea typeface="+mn-ea"/>
                <a:cs typeface="+mn-cs"/>
                <a:sym typeface="Symbol"/>
              </a:rPr>
              <a:t> </a:t>
            </a:r>
            <a:r>
              <a:rPr lang="en-US" sz="1200" b="0" i="0" kern="1200" dirty="0" smtClean="0">
                <a:solidFill>
                  <a:schemeClr val="tx1"/>
                </a:solidFill>
                <a:effectLst/>
                <a:latin typeface="+mn-lt"/>
                <a:ea typeface="+mn-ea"/>
                <a:cs typeface="+mn-cs"/>
              </a:rPr>
              <a:t>w</a:t>
            </a:r>
            <a:r>
              <a:rPr lang="en-US" sz="1200" b="0" i="0" kern="1200" baseline="30000" dirty="0" smtClean="0">
                <a:solidFill>
                  <a:schemeClr val="tx1"/>
                </a:solidFill>
                <a:effectLst/>
                <a:latin typeface="+mn-lt"/>
                <a:ea typeface="+mn-ea"/>
                <a:cs typeface="+mn-cs"/>
              </a:rPr>
              <a:t>(j)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sym typeface="Symbol"/>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j,i</a:t>
            </a:r>
            <a:r>
              <a:rPr lang="en-US" sz="1200" b="0" i="0" kern="1200" dirty="0" smtClean="0">
                <a:solidFill>
                  <a:schemeClr val="tx1"/>
                </a:solidFill>
                <a:effectLst/>
                <a:latin typeface="+mn-lt"/>
                <a:ea typeface="+mn-ea"/>
                <a:cs typeface="+mn-cs"/>
              </a:rPr>
              <a:t>)</a:t>
            </a:r>
          </a:p>
          <a:p>
            <a:pPr marL="171450" indent="-171450">
              <a:buFont typeface="Arial" pitchFamily="34" charset="0"/>
              <a:buChar char="•"/>
            </a:pPr>
            <a:r>
              <a:rPr lang="en-US" sz="1200" b="0" i="0" kern="1200" dirty="0" smtClean="0">
                <a:solidFill>
                  <a:schemeClr val="tx1"/>
                </a:solidFill>
                <a:effectLst/>
                <a:latin typeface="+mn-lt"/>
                <a:ea typeface="+mn-ea"/>
                <a:cs typeface="+mn-cs"/>
              </a:rPr>
              <a:t>As the algorithm sweeps through the training set, it performs the above update for each training example. Several passes can be made over the training set until the algorithm converges. If this is done, the data can be shuffled for each pass to prevent cycles. </a:t>
            </a:r>
            <a:endParaRPr lang="en-US" dirty="0"/>
          </a:p>
        </p:txBody>
      </p:sp>
      <p:sp>
        <p:nvSpPr>
          <p:cNvPr id="4" name="Slide Number Placeholder 3"/>
          <p:cNvSpPr>
            <a:spLocks noGrp="1"/>
          </p:cNvSpPr>
          <p:nvPr>
            <p:ph type="sldNum" sz="quarter" idx="10"/>
          </p:nvPr>
        </p:nvSpPr>
        <p:spPr/>
        <p:txBody>
          <a:bodyPr/>
          <a:lstStyle/>
          <a:p>
            <a:fld id="{1C721853-1689-461D-B177-7D9514ADA7CA}" type="slidenum">
              <a:rPr lang="en-US" smtClean="0"/>
              <a:pPr/>
              <a:t>47</a:t>
            </a:fld>
            <a:endParaRPr lang="en-US"/>
          </a:p>
        </p:txBody>
      </p:sp>
    </p:spTree>
    <p:extLst>
      <p:ext uri="{BB962C8B-B14F-4D97-AF65-F5344CB8AC3E}">
        <p14:creationId xmlns:p14="http://schemas.microsoft.com/office/powerpoint/2010/main" val="139441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Online margin-based prediction algorithms</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49</a:t>
            </a:fld>
            <a:endParaRPr lang="en-US"/>
          </a:p>
        </p:txBody>
      </p:sp>
    </p:spTree>
    <p:extLst>
      <p:ext uri="{BB962C8B-B14F-4D97-AF65-F5344CB8AC3E}">
        <p14:creationId xmlns:p14="http://schemas.microsoft.com/office/powerpoint/2010/main" val="2188842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Online learning does not</a:t>
            </a:r>
            <a:r>
              <a:rPr lang="en-US" baseline="0" dirty="0" smtClean="0"/>
              <a:t> necessarily need gradient descent.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classification/regression, they have a minimization objective function.  One typical solution is gradient descent. \</a:t>
            </a:r>
            <a:r>
              <a:rPr lang="en-US" baseline="0" dirty="0" err="1" smtClean="0"/>
              <a:t>nabla</a:t>
            </a:r>
            <a:r>
              <a:rPr lang="en-US" baseline="0" dirty="0" smtClean="0"/>
              <a:t> f (</a:t>
            </a:r>
            <a:r>
              <a:rPr lang="en-US" baseline="0" dirty="0" err="1" smtClean="0"/>
              <a:t>w_t</a:t>
            </a:r>
            <a:r>
              <a:rPr lang="en-US" baseline="0" dirty="0" smtClean="0"/>
              <a:t>) can be derivative of </a:t>
            </a:r>
            <a:r>
              <a:rPr lang="en-US" baseline="0" dirty="0" err="1" smtClean="0"/>
              <a:t>w_t</a:t>
            </a:r>
            <a:r>
              <a:rPr lang="en-US" baseline="0" dirty="0" smtClean="0"/>
              <a:t>.</a:t>
            </a:r>
          </a:p>
          <a:p>
            <a:endParaRPr lang="en-US" baseline="0" dirty="0" smtClean="0"/>
          </a:p>
          <a:p>
            <a:r>
              <a:rPr lang="en-US" baseline="0" dirty="0" smtClean="0"/>
              <a:t>Stochastic gradient descent is equivalent to online gradient descent in this case. </a:t>
            </a:r>
          </a:p>
          <a:p>
            <a:endParaRPr lang="en-US" baseline="0" dirty="0" smtClean="0"/>
          </a:p>
          <a:p>
            <a:r>
              <a:rPr lang="en-US" baseline="0" dirty="0" smtClean="0"/>
              <a:t>The contribution of this work triggers the investigation of online convex optimization, where the objective is a convex function and is performed in the online mode.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C18EE6C-CFB5-42A6-89F8-81555552292B}" type="slidenum">
              <a:rPr lang="en-US" smtClean="0"/>
              <a:t>50</a:t>
            </a:fld>
            <a:endParaRPr lang="en-US"/>
          </a:p>
        </p:txBody>
      </p:sp>
    </p:spTree>
    <p:extLst>
      <p:ext uri="{BB962C8B-B14F-4D97-AF65-F5344CB8AC3E}">
        <p14:creationId xmlns:p14="http://schemas.microsoft.com/office/powerpoint/2010/main" val="22816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This is the first</a:t>
            </a:r>
            <a:r>
              <a:rPr lang="en-US" baseline="0" dirty="0" smtClean="0"/>
              <a:t> generalized online convex optimization.  Regret bound on the gradient descent algorithm is established.</a:t>
            </a:r>
          </a:p>
          <a:p>
            <a:endParaRPr lang="en-US" baseline="0" dirty="0" smtClean="0"/>
          </a:p>
          <a:p>
            <a:r>
              <a:rPr lang="en-US" baseline="0" dirty="0" smtClean="0"/>
              <a:t>O(\</a:t>
            </a:r>
            <a:r>
              <a:rPr lang="en-US" baseline="0" dirty="0" err="1" smtClean="0"/>
              <a:t>sqrt</a:t>
            </a:r>
            <a:r>
              <a:rPr lang="en-US" baseline="0" dirty="0" smtClean="0"/>
              <a:t>{T})</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51</a:t>
            </a:fld>
            <a:endParaRPr lang="en-US"/>
          </a:p>
        </p:txBody>
      </p:sp>
    </p:spTree>
    <p:extLst>
      <p:ext uri="{BB962C8B-B14F-4D97-AF65-F5344CB8AC3E}">
        <p14:creationId xmlns:p14="http://schemas.microsoft.com/office/powerpoint/2010/main" val="238339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pPr marL="228600" indent="-228600">
              <a:buAutoNum type="arabicPeriod"/>
            </a:pPr>
            <a:r>
              <a:rPr lang="en-US" sz="1200" b="0" i="0" u="none" strike="noStrike" kern="1200" baseline="0" dirty="0" smtClean="0">
                <a:solidFill>
                  <a:schemeClr val="tx1"/>
                </a:solidFill>
                <a:latin typeface="+mn-lt"/>
                <a:ea typeface="+mn-ea"/>
                <a:cs typeface="+mn-cs"/>
              </a:rPr>
              <a:t>assume that there exist a weight vector w* and an insensitivity parameter epsilon* for which the data is perfectly realizable. Denote the set by C.  </a:t>
            </a:r>
          </a:p>
          <a:p>
            <a:pPr marL="685800" lvl="1" indent="-228600">
              <a:buAutoNum type="arabicPeriod"/>
            </a:pPr>
            <a:r>
              <a:rPr lang="en-US" sz="1200" b="0" i="0" u="none" strike="noStrike" kern="1200" baseline="0" dirty="0" smtClean="0">
                <a:solidFill>
                  <a:schemeClr val="tx1"/>
                </a:solidFill>
                <a:latin typeface="+mn-lt"/>
                <a:ea typeface="+mn-ea"/>
                <a:cs typeface="+mn-cs"/>
              </a:rPr>
              <a:t>For classification, C is a half space C={w: -</a:t>
            </a:r>
            <a:r>
              <a:rPr lang="en-US" sz="1200" b="0" i="0" u="none" strike="noStrike" kern="1200" baseline="0" dirty="0" err="1" smtClean="0">
                <a:solidFill>
                  <a:schemeClr val="tx1"/>
                </a:solidFill>
                <a:latin typeface="+mn-lt"/>
                <a:ea typeface="+mn-ea"/>
                <a:cs typeface="+mn-cs"/>
              </a:rPr>
              <a:t>y_t</a:t>
            </a:r>
            <a:r>
              <a:rPr lang="en-US" sz="1200" b="0" i="0" u="none" strike="noStrike" kern="1200" baseline="0" dirty="0" smtClean="0">
                <a:solidFill>
                  <a:schemeClr val="tx1"/>
                </a:solidFill>
                <a:latin typeface="+mn-lt"/>
                <a:ea typeface="+mn-ea"/>
                <a:cs typeface="+mn-cs"/>
              </a:rPr>
              <a:t> w*</a:t>
            </a:r>
            <a:r>
              <a:rPr lang="en-US" sz="1200" b="0" i="0" u="none" strike="noStrike" kern="1200" baseline="0" dirty="0" err="1" smtClean="0">
                <a:solidFill>
                  <a:schemeClr val="tx1"/>
                </a:solidFill>
                <a:latin typeface="+mn-lt"/>
                <a:ea typeface="+mn-ea"/>
                <a:cs typeface="+mn-cs"/>
              </a:rPr>
              <a:t>x_t</a:t>
            </a:r>
            <a:r>
              <a:rPr lang="en-US" sz="1200" b="0" i="0" u="none" strike="noStrike" kern="1200" baseline="0" dirty="0" smtClean="0">
                <a:solidFill>
                  <a:schemeClr val="tx1"/>
                </a:solidFill>
                <a:latin typeface="+mn-lt"/>
                <a:ea typeface="+mn-ea"/>
                <a:cs typeface="+mn-cs"/>
              </a:rPr>
              <a:t>\le\epsilon}</a:t>
            </a:r>
          </a:p>
          <a:p>
            <a:pPr marL="685800" lvl="1" indent="-228600">
              <a:buAutoNum type="arabicPeriod"/>
            </a:pPr>
            <a:r>
              <a:rPr lang="en-US" sz="1200" b="0" i="0" u="none" strike="noStrike" kern="1200" baseline="0" dirty="0" smtClean="0">
                <a:solidFill>
                  <a:schemeClr val="tx1"/>
                </a:solidFill>
                <a:latin typeface="+mn-lt"/>
                <a:ea typeface="+mn-ea"/>
                <a:cs typeface="+mn-cs"/>
              </a:rPr>
              <a:t>For regression, C is an \epsilon-hyper-slab, C={w: |w*</a:t>
            </a:r>
            <a:r>
              <a:rPr lang="en-US" sz="1200" b="0" i="0" u="none" strike="noStrike" kern="1200" baseline="0" dirty="0" err="1" smtClean="0">
                <a:solidFill>
                  <a:schemeClr val="tx1"/>
                </a:solidFill>
                <a:latin typeface="+mn-lt"/>
                <a:ea typeface="+mn-ea"/>
                <a:cs typeface="+mn-cs"/>
              </a:rPr>
              <a:t>x_t-y_t</a:t>
            </a:r>
            <a:r>
              <a:rPr lang="en-US" sz="1200" b="0" i="0" u="none" strike="noStrike" kern="1200" baseline="0" dirty="0" smtClean="0">
                <a:solidFill>
                  <a:schemeClr val="tx1"/>
                </a:solidFill>
                <a:latin typeface="+mn-lt"/>
                <a:ea typeface="+mn-ea"/>
                <a:cs typeface="+mn-cs"/>
              </a:rPr>
              <a:t>|\le\epsilon}</a:t>
            </a:r>
          </a:p>
          <a:p>
            <a:pPr marL="685800" lvl="1" indent="-228600">
              <a:buAutoNum type="arabicPeriod"/>
            </a:pPr>
            <a:r>
              <a:rPr lang="en-US" sz="1200" b="0" i="0" u="none" strike="noStrike" kern="1200" baseline="0" dirty="0" smtClean="0">
                <a:solidFill>
                  <a:schemeClr val="tx1"/>
                </a:solidFill>
                <a:latin typeface="+mn-lt"/>
                <a:ea typeface="+mn-ea"/>
                <a:cs typeface="+mn-cs"/>
              </a:rPr>
              <a:t>For </a:t>
            </a:r>
            <a:r>
              <a:rPr lang="en-US" sz="1200" b="0" i="0" u="none" strike="noStrike" kern="1200" baseline="0" dirty="0" err="1" smtClean="0">
                <a:solidFill>
                  <a:schemeClr val="tx1"/>
                </a:solidFill>
                <a:latin typeface="+mn-lt"/>
                <a:ea typeface="+mn-ea"/>
                <a:cs typeface="+mn-cs"/>
              </a:rPr>
              <a:t>uniclass</a:t>
            </a:r>
            <a:r>
              <a:rPr lang="en-US" sz="1200" b="0" i="0" u="none" strike="noStrike" kern="1200" baseline="0" dirty="0" smtClean="0">
                <a:solidFill>
                  <a:schemeClr val="tx1"/>
                </a:solidFill>
                <a:latin typeface="+mn-lt"/>
                <a:ea typeface="+mn-ea"/>
                <a:cs typeface="+mn-cs"/>
              </a:rPr>
              <a:t>, it is a ball of radius \epsilon centered at </a:t>
            </a:r>
            <a:r>
              <a:rPr lang="en-US" sz="1200" b="0" i="0" u="none" strike="noStrike" kern="1200" baseline="0" dirty="0" err="1" smtClean="0">
                <a:solidFill>
                  <a:schemeClr val="tx1"/>
                </a:solidFill>
                <a:latin typeface="+mn-lt"/>
                <a:ea typeface="+mn-ea"/>
                <a:cs typeface="+mn-cs"/>
              </a:rPr>
              <a:t>x_t</a:t>
            </a:r>
            <a:r>
              <a:rPr lang="en-US" sz="1200" b="0" i="0" u="none" strike="noStrike" kern="1200" baseline="0" dirty="0" smtClean="0">
                <a:solidFill>
                  <a:schemeClr val="tx1"/>
                </a:solidFill>
                <a:latin typeface="+mn-lt"/>
                <a:ea typeface="+mn-ea"/>
                <a:cs typeface="+mn-cs"/>
              </a:rPr>
              <a:t>, C={w: |w-</a:t>
            </a:r>
            <a:r>
              <a:rPr lang="en-US" sz="1200" b="0" i="0" u="none" strike="noStrike" kern="1200" baseline="0" dirty="0" err="1" smtClean="0">
                <a:solidFill>
                  <a:schemeClr val="tx1"/>
                </a:solidFill>
                <a:latin typeface="+mn-lt"/>
                <a:ea typeface="+mn-ea"/>
                <a:cs typeface="+mn-cs"/>
              </a:rPr>
              <a:t>x_t</a:t>
            </a:r>
            <a:r>
              <a:rPr lang="en-US" sz="1200" b="0" i="0" u="none" strike="noStrike" kern="1200" baseline="0" dirty="0" smtClean="0">
                <a:solidFill>
                  <a:schemeClr val="tx1"/>
                </a:solidFill>
                <a:latin typeface="+mn-lt"/>
                <a:ea typeface="+mn-ea"/>
                <a:cs typeface="+mn-cs"/>
              </a:rPr>
              <a:t>|\le\epsilon}</a:t>
            </a:r>
          </a:p>
          <a:p>
            <a:pPr marL="228600" indent="-228600">
              <a:buAutoNum type="arabicPeriod"/>
            </a:pPr>
            <a:r>
              <a:rPr lang="en-US" dirty="0" smtClean="0"/>
              <a:t>The optimization</a:t>
            </a:r>
            <a:r>
              <a:rPr lang="en-US" baseline="0" dirty="0" smtClean="0"/>
              <a:t> problem attempts to keep w_{t+1} as close to </a:t>
            </a:r>
            <a:r>
              <a:rPr lang="en-US" baseline="0" dirty="0" err="1" smtClean="0"/>
              <a:t>w_t</a:t>
            </a:r>
            <a:r>
              <a:rPr lang="en-US" baseline="0" dirty="0" smtClean="0"/>
              <a:t> as possible, while forcing w_{t+1} to achieve a zero loss on the most recent example.  </a:t>
            </a:r>
          </a:p>
          <a:p>
            <a:pPr marL="228600" indent="-228600">
              <a:buAutoNum type="arabicPeriod"/>
            </a:pPr>
            <a:r>
              <a:rPr lang="en-US" baseline="0" dirty="0" smtClean="0"/>
              <a:t>The resulting algorithm is passive whenever the loss is zero.</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52</a:t>
            </a:fld>
            <a:endParaRPr lang="en-US"/>
          </a:p>
        </p:txBody>
      </p:sp>
    </p:spTree>
    <p:extLst>
      <p:ext uri="{BB962C8B-B14F-4D97-AF65-F5344CB8AC3E}">
        <p14:creationId xmlns:p14="http://schemas.microsoft.com/office/powerpoint/2010/main" val="741553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achieve a zero loss on the most recent example </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53</a:t>
            </a:fld>
            <a:endParaRPr lang="en-US"/>
          </a:p>
        </p:txBody>
      </p:sp>
    </p:spTree>
    <p:extLst>
      <p:ext uri="{BB962C8B-B14F-4D97-AF65-F5344CB8AC3E}">
        <p14:creationId xmlns:p14="http://schemas.microsoft.com/office/powerpoint/2010/main" val="904548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altLang="zh-CN" dirty="0" smtClean="0"/>
              <a:t>PA: hinge</a:t>
            </a:r>
            <a:r>
              <a:rPr lang="en-US" altLang="zh-CN" baseline="0" dirty="0" smtClean="0"/>
              <a:t> loss</a:t>
            </a:r>
            <a:r>
              <a:rPr lang="en-US" altLang="zh-CN" dirty="0" smtClean="0"/>
              <a:t> for</a:t>
            </a:r>
            <a:r>
              <a:rPr lang="en-US" altLang="zh-CN" baseline="0" dirty="0" smtClean="0"/>
              <a:t> binary classification</a:t>
            </a:r>
          </a:p>
          <a:p>
            <a:r>
              <a:rPr lang="en-US" altLang="zh-CN" baseline="0" dirty="0" smtClean="0"/>
              <a:t>PA-I: hinge loss with a slack variable (hinge loss)</a:t>
            </a:r>
          </a:p>
          <a:p>
            <a:r>
              <a:rPr lang="en-US" altLang="zh-CN" baseline="0" dirty="0" smtClean="0"/>
              <a:t>PA-II: slack variable is not necessary non-negative (square loss)</a:t>
            </a:r>
            <a:endParaRPr lang="zh-CN" alt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54</a:t>
            </a:fld>
            <a:endParaRPr lang="en-US"/>
          </a:p>
        </p:txBody>
      </p:sp>
    </p:spTree>
    <p:extLst>
      <p:ext uri="{BB962C8B-B14F-4D97-AF65-F5344CB8AC3E}">
        <p14:creationId xmlns:p14="http://schemas.microsoft.com/office/powerpoint/2010/main" val="4190157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Perceptron: \</a:t>
            </a:r>
            <a:r>
              <a:rPr lang="en-US" smtClean="0"/>
              <a:t>tao_t=1 </a:t>
            </a:r>
            <a:endParaRPr lang="en-US" dirty="0" smtClean="0"/>
          </a:p>
          <a:p>
            <a:endParaRPr lang="en-US" dirty="0" smtClean="0"/>
          </a:p>
          <a:p>
            <a:r>
              <a:rPr lang="en-US" dirty="0" smtClean="0"/>
              <a:t>Margin based online learning algorithm, binary classification, C-SVM, regression</a:t>
            </a:r>
          </a:p>
          <a:p>
            <a:endParaRPr lang="en-US" dirty="0" smtClean="0"/>
          </a:p>
          <a:p>
            <a:r>
              <a:rPr lang="en-US" sz="1200" b="0" i="0" u="none" strike="noStrike" kern="1200" baseline="0" dirty="0" smtClean="0">
                <a:solidFill>
                  <a:schemeClr val="tx1"/>
                </a:solidFill>
                <a:latin typeface="+mn-lt"/>
                <a:ea typeface="+mn-ea"/>
                <a:cs typeface="+mn-cs"/>
              </a:rPr>
              <a:t>the core of our construction can be viewed as finding a support vector machine based on a single example while replacing the norm constraint of SVM with a proximity constraint to the current classifier. The benefit of this approach is two fold. First, we get a closed form solution for the next classifier. Second, we are able to provide a unified analysis of the cumulative loss for various online algorithms used to solve different decision problems. Specifically, we derive and analyze versions for regression problems, </a:t>
            </a:r>
            <a:r>
              <a:rPr lang="en-US" sz="1200" b="0" i="0" u="none" strike="noStrike" kern="1200" baseline="0" dirty="0" err="1" smtClean="0">
                <a:solidFill>
                  <a:schemeClr val="tx1"/>
                </a:solidFill>
                <a:latin typeface="+mn-lt"/>
                <a:ea typeface="+mn-ea"/>
                <a:cs typeface="+mn-cs"/>
              </a:rPr>
              <a:t>uniclass</a:t>
            </a:r>
            <a:r>
              <a:rPr lang="en-US" sz="1200" b="0" i="0" u="none" strike="noStrike" kern="1200" baseline="0" dirty="0" smtClean="0">
                <a:solidFill>
                  <a:schemeClr val="tx1"/>
                </a:solidFill>
                <a:latin typeface="+mn-lt"/>
                <a:ea typeface="+mn-ea"/>
                <a:cs typeface="+mn-cs"/>
              </a:rPr>
              <a:t> prediction, multiclass problems, and sequence</a:t>
            </a:r>
          </a:p>
          <a:p>
            <a:r>
              <a:rPr lang="en-US" sz="1200" b="0" i="0" u="none" strike="noStrike" kern="1200" baseline="0" dirty="0" smtClean="0">
                <a:solidFill>
                  <a:schemeClr val="tx1"/>
                </a:solidFill>
                <a:latin typeface="+mn-lt"/>
                <a:ea typeface="+mn-ea"/>
                <a:cs typeface="+mn-cs"/>
              </a:rPr>
              <a:t>prediction tasks.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resulting algorithm is passive whenever the hinge is zero.  If the loss is positive, the algorithm aggressively forces w_{t+1}  to satisfy the constraint regardless of the step-size required. </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55</a:t>
            </a:fld>
            <a:endParaRPr lang="en-US"/>
          </a:p>
        </p:txBody>
      </p:sp>
    </p:spTree>
    <p:extLst>
      <p:ext uri="{BB962C8B-B14F-4D97-AF65-F5344CB8AC3E}">
        <p14:creationId xmlns:p14="http://schemas.microsoft.com/office/powerpoint/2010/main" val="150561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10</a:t>
            </a:fld>
            <a:endParaRPr lang="en-US"/>
          </a:p>
        </p:txBody>
      </p:sp>
    </p:spTree>
    <p:extLst>
      <p:ext uri="{BB962C8B-B14F-4D97-AF65-F5344CB8AC3E}">
        <p14:creationId xmlns:p14="http://schemas.microsoft.com/office/powerpoint/2010/main" val="182076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21853-1689-461D-B177-7D9514ADA7CA}" type="slidenum">
              <a:rPr lang="en-US" smtClean="0"/>
              <a:pPr/>
              <a:t>59</a:t>
            </a:fld>
            <a:endParaRPr lang="en-US"/>
          </a:p>
        </p:txBody>
      </p:sp>
    </p:spTree>
    <p:extLst>
      <p:ext uri="{BB962C8B-B14F-4D97-AF65-F5344CB8AC3E}">
        <p14:creationId xmlns:p14="http://schemas.microsoft.com/office/powerpoint/2010/main" val="3711909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60</a:t>
            </a:fld>
            <a:endParaRPr lang="en-US"/>
          </a:p>
        </p:txBody>
      </p:sp>
    </p:spTree>
    <p:extLst>
      <p:ext uri="{BB962C8B-B14F-4D97-AF65-F5344CB8AC3E}">
        <p14:creationId xmlns:p14="http://schemas.microsoft.com/office/powerpoint/2010/main" val="4237792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SGD</a:t>
            </a:r>
            <a:r>
              <a:rPr lang="en-US" baseline="0" dirty="0" smtClean="0"/>
              <a:t> does not attain sparse solution.  Truncated gradient: if the f(</a:t>
            </a:r>
            <a:r>
              <a:rPr lang="en-US" baseline="0" dirty="0" err="1" smtClean="0"/>
              <a:t>w</a:t>
            </a:r>
            <a:r>
              <a:rPr lang="en-US" baseline="-25000" dirty="0" err="1" smtClean="0"/>
              <a:t>i</a:t>
            </a:r>
            <a:r>
              <a:rPr lang="en-US" baseline="0" dirty="0" smtClean="0"/>
              <a:t>) is less than theta, then truncate the value of </a:t>
            </a:r>
            <a:r>
              <a:rPr lang="en-US" baseline="0" dirty="0" err="1" smtClean="0"/>
              <a:t>w</a:t>
            </a:r>
            <a:r>
              <a:rPr lang="en-US" baseline="-25000" dirty="0" err="1" smtClean="0"/>
              <a:t>i</a:t>
            </a:r>
            <a:r>
              <a:rPr lang="en-US" baseline="0" dirty="0" smtClean="0"/>
              <a:t> to 0.</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62</a:t>
            </a:fld>
            <a:endParaRPr lang="en-US"/>
          </a:p>
        </p:txBody>
      </p:sp>
    </p:spTree>
    <p:extLst>
      <p:ext uri="{BB962C8B-B14F-4D97-AF65-F5344CB8AC3E}">
        <p14:creationId xmlns:p14="http://schemas.microsoft.com/office/powerpoint/2010/main" val="887278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If </a:t>
            </a:r>
            <a:r>
              <a:rPr lang="en-US" dirty="0" err="1" smtClean="0"/>
              <a:t>i</a:t>
            </a:r>
            <a:r>
              <a:rPr lang="en-US" dirty="0" smtClean="0"/>
              <a:t>/K is an integer, update</a:t>
            </a:r>
            <a:r>
              <a:rPr lang="en-US" baseline="0" dirty="0" smtClean="0"/>
              <a:t> by rounding.  How to select K is a main drawback of the method. </a:t>
            </a:r>
          </a:p>
          <a:p>
            <a:endParaRPr lang="en-US" baseline="0" dirty="0" smtClean="0"/>
          </a:p>
          <a:p>
            <a:r>
              <a:rPr lang="en-US" baseline="0" dirty="0" smtClean="0"/>
              <a:t>If K is too large, maintain too many non-zero elements.</a:t>
            </a:r>
          </a:p>
          <a:p>
            <a:r>
              <a:rPr lang="en-US" baseline="0" dirty="0" smtClean="0"/>
              <a:t>If K=1, the step size is small, rounding pulls to zero.</a:t>
            </a:r>
          </a:p>
          <a:p>
            <a:endParaRPr lang="en-US" baseline="0" dirty="0" smtClean="0"/>
          </a:p>
          <a:p>
            <a:r>
              <a:rPr lang="en-US" dirty="0" smtClean="0"/>
              <a:t>Directly rounding to zero is too aggressive.</a:t>
            </a:r>
          </a:p>
          <a:p>
            <a:endParaRPr lang="en-US" dirty="0" smtClean="0"/>
          </a:p>
          <a:p>
            <a:r>
              <a:rPr lang="en-US" sz="1200" b="0" i="0" u="none" strike="noStrike" kern="1200" baseline="0" dirty="0" smtClean="0">
                <a:solidFill>
                  <a:schemeClr val="tx1"/>
                </a:solidFill>
                <a:latin typeface="+mn-lt"/>
                <a:ea typeface="+mn-ea"/>
                <a:cs typeface="+mn-cs"/>
              </a:rPr>
              <a:t>A less aggressive version is to shrink the coefficient to zero by a smaller amount.</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63</a:t>
            </a:fld>
            <a:endParaRPr lang="en-US"/>
          </a:p>
        </p:txBody>
      </p:sp>
    </p:spTree>
    <p:extLst>
      <p:ext uri="{BB962C8B-B14F-4D97-AF65-F5344CB8AC3E}">
        <p14:creationId xmlns:p14="http://schemas.microsoft.com/office/powerpoint/2010/main" val="2561399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larger the parameters </a:t>
            </a:r>
            <a:r>
              <a:rPr lang="en-US" sz="1200" b="0" i="1" u="none" strike="noStrike" kern="1200" baseline="0" dirty="0" smtClean="0">
                <a:solidFill>
                  <a:schemeClr val="tx1"/>
                </a:solidFill>
                <a:latin typeface="+mn-lt"/>
                <a:ea typeface="+mn-ea"/>
                <a:cs typeface="+mn-cs"/>
              </a:rPr>
              <a:t>g </a:t>
            </a:r>
            <a:r>
              <a:rPr lang="en-US" sz="1200" b="0" i="0" u="none" strike="noStrike" kern="1200" baseline="0" dirty="0" smtClean="0">
                <a:solidFill>
                  <a:schemeClr val="tx1"/>
                </a:solidFill>
                <a:latin typeface="+mn-lt"/>
                <a:ea typeface="+mn-ea"/>
                <a:cs typeface="+mn-cs"/>
              </a:rPr>
              <a:t>and \theta are, the more </a:t>
            </a:r>
            <a:r>
              <a:rPr lang="en-US" sz="1200" b="0" i="0" u="none" strike="noStrike" kern="1200" baseline="0" dirty="0" err="1" smtClean="0">
                <a:solidFill>
                  <a:schemeClr val="tx1"/>
                </a:solidFill>
                <a:latin typeface="+mn-lt"/>
                <a:ea typeface="+mn-ea"/>
                <a:cs typeface="+mn-cs"/>
              </a:rPr>
              <a:t>sparsity</a:t>
            </a:r>
            <a:r>
              <a:rPr lang="en-US" sz="1200" b="0" i="0" u="none" strike="noStrike" kern="1200" baseline="0" dirty="0" smtClean="0">
                <a:solidFill>
                  <a:schemeClr val="tx1"/>
                </a:solidFill>
                <a:latin typeface="+mn-lt"/>
                <a:ea typeface="+mn-ea"/>
                <a:cs typeface="+mn-cs"/>
              </a:rPr>
              <a:t> is incurred.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64</a:t>
            </a:fld>
            <a:endParaRPr lang="en-US"/>
          </a:p>
        </p:txBody>
      </p:sp>
    </p:spTree>
    <p:extLst>
      <p:ext uri="{BB962C8B-B14F-4D97-AF65-F5344CB8AC3E}">
        <p14:creationId xmlns:p14="http://schemas.microsoft.com/office/powerpoint/2010/main" val="67127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Truncated gradient is consistently competitive with the other two online algorithms and significantly outperformed them in some problems. This suggests the effectiveness of truncated gradient.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it is interesting to observe that the qualitative behavior of truncated gradient is often similar to LASSO, especially when very sparse weight vectors are allowed.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LASSO usually has worse performance when the allowed number of nonzero weights is set too large.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it is worth emphasizing that the experiments in this subsection try to shed some light on the relative strengths of these algorithms in terms of feature </a:t>
            </a:r>
            <a:r>
              <a:rPr lang="en-US" sz="1200" b="0" i="0" u="none" strike="noStrike" kern="1200" baseline="0" dirty="0" err="1" smtClean="0">
                <a:solidFill>
                  <a:schemeClr val="tx1"/>
                </a:solidFill>
                <a:latin typeface="+mn-lt"/>
                <a:ea typeface="+mn-ea"/>
                <a:cs typeface="+mn-cs"/>
              </a:rPr>
              <a:t>sparsification</a:t>
            </a:r>
            <a:r>
              <a:rPr lang="en-US" sz="1200" b="0" i="0" u="none" strike="noStrike" kern="1200" baseline="0" dirty="0" smtClean="0">
                <a:solidFill>
                  <a:schemeClr val="tx1"/>
                </a:solidFill>
                <a:latin typeface="+mn-lt"/>
                <a:ea typeface="+mn-ea"/>
                <a:cs typeface="+mn-cs"/>
              </a:rPr>
              <a:t>. For large data sets such as </a:t>
            </a:r>
            <a:r>
              <a:rPr lang="en-US" sz="1200" b="0" i="0" u="none" strike="noStrike" kern="1200" baseline="0" dirty="0" err="1" smtClean="0">
                <a:solidFill>
                  <a:schemeClr val="tx1"/>
                </a:solidFill>
                <a:latin typeface="+mn-lt"/>
                <a:ea typeface="+mn-ea"/>
                <a:cs typeface="+mn-cs"/>
              </a:rPr>
              <a:t>Big_Ads</a:t>
            </a:r>
            <a:r>
              <a:rPr lang="en-US" sz="1200" b="0" i="0" u="none" strike="noStrike" kern="1200" baseline="0" dirty="0" smtClean="0">
                <a:solidFill>
                  <a:schemeClr val="tx1"/>
                </a:solidFill>
                <a:latin typeface="+mn-lt"/>
                <a:ea typeface="+mn-ea"/>
                <a:cs typeface="+mn-cs"/>
              </a:rPr>
              <a:t> only truncated gradient, coefficient rounding, and the sub-gradient algorithms are</a:t>
            </a:r>
          </a:p>
          <a:p>
            <a:r>
              <a:rPr lang="en-US" sz="1200" b="0" i="0" u="none" strike="noStrike" kern="1200" baseline="0" dirty="0" smtClean="0">
                <a:solidFill>
                  <a:schemeClr val="tx1"/>
                </a:solidFill>
                <a:latin typeface="+mn-lt"/>
                <a:ea typeface="+mn-ea"/>
                <a:cs typeface="+mn-cs"/>
              </a:rPr>
              <a:t>applicable.</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65</a:t>
            </a:fld>
            <a:endParaRPr lang="en-US"/>
          </a:p>
        </p:txBody>
      </p:sp>
    </p:spTree>
    <p:extLst>
      <p:ext uri="{BB962C8B-B14F-4D97-AF65-F5344CB8AC3E}">
        <p14:creationId xmlns:p14="http://schemas.microsoft.com/office/powerpoint/2010/main" val="887278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72</a:t>
            </a:fld>
            <a:endParaRPr lang="en-US"/>
          </a:p>
        </p:txBody>
      </p:sp>
    </p:spTree>
    <p:extLst>
      <p:ext uri="{BB962C8B-B14F-4D97-AF65-F5344CB8AC3E}">
        <p14:creationId xmlns:p14="http://schemas.microsoft.com/office/powerpoint/2010/main" val="2332838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Adiabatic (</a:t>
            </a:r>
            <a:r>
              <a:rPr lang="zh-CN" altLang="en-US" sz="1200" b="1" i="0" u="none" strike="noStrike" kern="1200" baseline="0" dirty="0" smtClean="0">
                <a:solidFill>
                  <a:schemeClr val="tx1"/>
                </a:solidFill>
                <a:latin typeface="+mn-lt"/>
                <a:ea typeface="+mn-ea"/>
                <a:cs typeface="+mn-cs"/>
              </a:rPr>
              <a:t>隔热</a:t>
            </a:r>
            <a:r>
              <a:rPr lang="en-US" sz="1200" b="1"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73</a:t>
            </a:fld>
            <a:endParaRPr lang="en-US"/>
          </a:p>
        </p:txBody>
      </p:sp>
    </p:spTree>
    <p:extLst>
      <p:ext uri="{BB962C8B-B14F-4D97-AF65-F5344CB8AC3E}">
        <p14:creationId xmlns:p14="http://schemas.microsoft.com/office/powerpoint/2010/main" val="2332838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77</a:t>
            </a:fld>
            <a:endParaRPr lang="en-US"/>
          </a:p>
        </p:txBody>
      </p:sp>
    </p:spTree>
    <p:extLst>
      <p:ext uri="{BB962C8B-B14F-4D97-AF65-F5344CB8AC3E}">
        <p14:creationId xmlns:p14="http://schemas.microsoft.com/office/powerpoint/2010/main" val="1739871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21853-1689-461D-B177-7D9514ADA7CA}" type="slidenum">
              <a:rPr lang="en-US" smtClean="0"/>
              <a:pPr/>
              <a:t>81</a:t>
            </a:fld>
            <a:endParaRPr lang="en-US"/>
          </a:p>
        </p:txBody>
      </p:sp>
    </p:spTree>
    <p:extLst>
      <p:ext uri="{BB962C8B-B14F-4D97-AF65-F5344CB8AC3E}">
        <p14:creationId xmlns:p14="http://schemas.microsoft.com/office/powerpoint/2010/main" val="269831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Horse and donkey</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11</a:t>
            </a:fld>
            <a:endParaRPr lang="en-US"/>
          </a:p>
        </p:txBody>
      </p:sp>
    </p:spTree>
    <p:extLst>
      <p:ext uri="{BB962C8B-B14F-4D97-AF65-F5344CB8AC3E}">
        <p14:creationId xmlns:p14="http://schemas.microsoft.com/office/powerpoint/2010/main" val="3084056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82</a:t>
            </a:fld>
            <a:endParaRPr lang="en-US"/>
          </a:p>
        </p:txBody>
      </p:sp>
    </p:spTree>
    <p:extLst>
      <p:ext uri="{BB962C8B-B14F-4D97-AF65-F5344CB8AC3E}">
        <p14:creationId xmlns:p14="http://schemas.microsoft.com/office/powerpoint/2010/main" val="4037176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Horse and donkey</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12</a:t>
            </a:fld>
            <a:endParaRPr lang="en-US"/>
          </a:p>
        </p:txBody>
      </p:sp>
    </p:spTree>
    <p:extLst>
      <p:ext uri="{BB962C8B-B14F-4D97-AF65-F5344CB8AC3E}">
        <p14:creationId xmlns:p14="http://schemas.microsoft.com/office/powerpoint/2010/main" val="308405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Horse and donkey</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13</a:t>
            </a:fld>
            <a:endParaRPr lang="en-US"/>
          </a:p>
        </p:txBody>
      </p:sp>
    </p:spTree>
    <p:extLst>
      <p:ext uri="{BB962C8B-B14F-4D97-AF65-F5344CB8AC3E}">
        <p14:creationId xmlns:p14="http://schemas.microsoft.com/office/powerpoint/2010/main" val="3084056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Train on horse</a:t>
            </a:r>
            <a:r>
              <a:rPr lang="en-US" baseline="0" dirty="0" smtClean="0"/>
              <a:t> and donkey, </a:t>
            </a:r>
            <a:r>
              <a:rPr lang="en-US" baseline="0" dirty="0" err="1" smtClean="0"/>
              <a:t>universum</a:t>
            </a:r>
            <a:r>
              <a:rPr lang="en-US" baseline="0" dirty="0" smtClean="0"/>
              <a:t> is mule</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15</a:t>
            </a:fld>
            <a:endParaRPr lang="en-US"/>
          </a:p>
        </p:txBody>
      </p:sp>
    </p:spTree>
    <p:extLst>
      <p:ext uri="{BB962C8B-B14F-4D97-AF65-F5344CB8AC3E}">
        <p14:creationId xmlns:p14="http://schemas.microsoft.com/office/powerpoint/2010/main" val="44896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Source: goat and sheep</a:t>
            </a:r>
          </a:p>
          <a:p>
            <a:r>
              <a:rPr lang="en-US" dirty="0" smtClean="0"/>
              <a:t>Target: horse</a:t>
            </a:r>
            <a:r>
              <a:rPr lang="en-US" baseline="0" dirty="0" smtClean="0"/>
              <a:t> and donkey</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16</a:t>
            </a:fld>
            <a:endParaRPr lang="en-US"/>
          </a:p>
        </p:txBody>
      </p:sp>
    </p:spTree>
    <p:extLst>
      <p:ext uri="{BB962C8B-B14F-4D97-AF65-F5344CB8AC3E}">
        <p14:creationId xmlns:p14="http://schemas.microsoft.com/office/powerpoint/2010/main" val="44896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744538"/>
            <a:ext cx="5376863" cy="3724275"/>
          </a:xfrm>
        </p:spPr>
      </p:sp>
      <p:sp>
        <p:nvSpPr>
          <p:cNvPr id="3" name="Notes Placeholder 2"/>
          <p:cNvSpPr>
            <a:spLocks noGrp="1"/>
          </p:cNvSpPr>
          <p:nvPr>
            <p:ph type="body" idx="1"/>
          </p:nvPr>
        </p:nvSpPr>
        <p:spPr/>
        <p:txBody>
          <a:bodyPr/>
          <a:lstStyle/>
          <a:p>
            <a:r>
              <a:rPr lang="en-US" dirty="0" smtClean="0"/>
              <a:t>Difference between online and incremental learning</a:t>
            </a:r>
          </a:p>
          <a:p>
            <a:endParaRPr lang="en-US" dirty="0" smtClean="0"/>
          </a:p>
          <a:p>
            <a:r>
              <a:rPr lang="en-US" dirty="0" smtClean="0"/>
              <a:t>Incremental learning includes </a:t>
            </a:r>
            <a:r>
              <a:rPr lang="en-US" dirty="0" err="1" smtClean="0"/>
              <a:t>informationally</a:t>
            </a:r>
            <a:r>
              <a:rPr lang="en-US" dirty="0" smtClean="0"/>
              <a:t> incremental learning and operationally incremental learning</a:t>
            </a:r>
          </a:p>
          <a:p>
            <a:r>
              <a:rPr lang="en-US" dirty="0" err="1" smtClean="0"/>
              <a:t>Informationally</a:t>
            </a:r>
            <a:r>
              <a:rPr lang="en-US" dirty="0" smtClean="0"/>
              <a:t> incremental learning: work incrementally, no permission to look back at the whole history of information presented.</a:t>
            </a:r>
          </a:p>
          <a:p>
            <a:r>
              <a:rPr lang="en-US" dirty="0" smtClean="0"/>
              <a:t>Operationally incremental learning: permission to look back, not allow to use information of the past in some effective way.</a:t>
            </a:r>
          </a:p>
          <a:p>
            <a:endParaRPr lang="en-US" dirty="0" smtClean="0"/>
          </a:p>
          <a:p>
            <a:r>
              <a:rPr lang="en-US" dirty="0" smtClean="0"/>
              <a:t>Incremental learning: incremental, not looking back</a:t>
            </a:r>
          </a:p>
          <a:p>
            <a:endParaRPr lang="en-US" dirty="0" smtClean="0"/>
          </a:p>
          <a:p>
            <a:r>
              <a:rPr lang="en-US" dirty="0" smtClean="0"/>
              <a:t>Online learning: the key defining characteristic is that soon after the prediction is made, the true label of the instance is discovered. This information can then be used to refine the prediction hypothesis used by the algorithm. The goal of the algorithm is to make predictions that are close to the true labels.</a:t>
            </a:r>
          </a:p>
          <a:p>
            <a:endParaRPr lang="en-US" dirty="0" smtClean="0"/>
          </a:p>
          <a:p>
            <a:r>
              <a:rPr lang="en-US" dirty="0" smtClean="0"/>
              <a:t>Stochastic gradient descent: in machine learning, the problem is usually to minimize an objective function.   </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18</a:t>
            </a:fld>
            <a:endParaRPr lang="en-US"/>
          </a:p>
        </p:txBody>
      </p:sp>
    </p:spTree>
    <p:extLst>
      <p:ext uri="{BB962C8B-B14F-4D97-AF65-F5344CB8AC3E}">
        <p14:creationId xmlns:p14="http://schemas.microsoft.com/office/powerpoint/2010/main" val="270766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1DC5053-9F93-4F4A-A19F-43C7392B984B}" type="datetime1">
              <a:rPr lang="zh-CN" altLang="en-US" smtClean="0"/>
              <a:pPr/>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F8979CF-DCB8-4DD4-8175-2D2B45B2521C}" type="datetime1">
              <a:rPr lang="zh-CN" altLang="en-US" smtClean="0"/>
              <a:pPr/>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07C314-83AF-40D2-8700-79177CC5FA33}" type="datetime1">
              <a:rPr lang="zh-CN" altLang="en-US" smtClean="0"/>
              <a:pPr/>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6D0FE21-DBF5-4A6F-A128-DE9BAB57623F}" type="datetime1">
              <a:rPr lang="zh-CN" altLang="en-US" smtClean="0"/>
              <a:pPr/>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23EDB2D-C103-4FF8-8332-671F59E09C23}" type="datetime1">
              <a:rPr lang="zh-CN" altLang="en-US" smtClean="0"/>
              <a:pPr/>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ECAFA4D-5160-44B8-AC01-95620C8B70E4}" type="datetime1">
              <a:rPr lang="zh-CN" altLang="en-US" smtClean="0"/>
              <a:pPr/>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58B3EE6-BCE6-400D-8D5E-EF2A30927356}" type="datetime1">
              <a:rPr lang="zh-CN" altLang="en-US" smtClean="0"/>
              <a:pPr/>
              <a:t>2019/11/26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81BC72-07C0-42D9-A00F-8CF5EC12985F}" type="datetime1">
              <a:rPr lang="zh-CN" altLang="en-US" smtClean="0"/>
              <a:pPr/>
              <a:t>2019/11/26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0F5662-D7C0-48F3-B792-7E5EFCFBA6A6}" type="datetime1">
              <a:rPr lang="zh-CN" altLang="en-US" smtClean="0"/>
              <a:pPr/>
              <a:t>2019/11/26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137754-F4C0-414E-A6C7-54B95426B8EB}" type="datetime1">
              <a:rPr lang="zh-CN" altLang="en-US" smtClean="0"/>
              <a:pPr/>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7AF986-1E0C-4841-8E0E-B2EF1DCAF7FA}" type="datetime1">
              <a:rPr lang="zh-CN" altLang="en-US" smtClean="0"/>
              <a:pPr/>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8A2E9B-2503-4D3F-B990-8132F8CE8A97}" type="datetime1">
              <a:rPr lang="zh-CN" altLang="en-US" smtClean="0"/>
              <a:pPr/>
              <a:t>2019/11/26</a:t>
            </a:fld>
            <a:endParaRPr lang="zh-CN" altLang="en-US"/>
          </a:p>
        </p:txBody>
      </p:sp>
      <p:sp>
        <p:nvSpPr>
          <p:cNvPr id="5" name="页脚占位符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14.jpeg"/><Relationship Id="rId18" Type="http://schemas.openxmlformats.org/officeDocument/2006/relationships/image" Target="../media/image21.png"/><Relationship Id="rId3" Type="http://schemas.openxmlformats.org/officeDocument/2006/relationships/image" Target="../media/image6.jpg"/><Relationship Id="rId7" Type="http://schemas.openxmlformats.org/officeDocument/2006/relationships/image" Target="../media/image16.jpeg"/><Relationship Id="rId12" Type="http://schemas.openxmlformats.org/officeDocument/2006/relationships/image" Target="../media/image13.jpeg"/><Relationship Id="rId17"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2.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1.jpeg"/><Relationship Id="rId4" Type="http://schemas.openxmlformats.org/officeDocument/2006/relationships/image" Target="../media/image7.jpeg"/><Relationship Id="rId9" Type="http://schemas.openxmlformats.org/officeDocument/2006/relationships/image" Target="../media/image10.jpeg"/><Relationship Id="rId1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22.jpeg"/><Relationship Id="rId3" Type="http://schemas.openxmlformats.org/officeDocument/2006/relationships/image" Target="../media/image6.jp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4.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14.jpeg"/><Relationship Id="rId3" Type="http://schemas.openxmlformats.org/officeDocument/2006/relationships/image" Target="../media/image13.jpeg"/><Relationship Id="rId7" Type="http://schemas.openxmlformats.org/officeDocument/2006/relationships/image" Target="../media/image9.jpeg"/><Relationship Id="rId12" Type="http://schemas.openxmlformats.org/officeDocument/2006/relationships/image" Target="../media/image12.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11.jpeg"/><Relationship Id="rId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8.jpeg"/><Relationship Id="rId9"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8.jpeg"/><Relationship Id="rId3" Type="http://schemas.openxmlformats.org/officeDocument/2006/relationships/image" Target="../media/image27.jpeg"/><Relationship Id="rId7" Type="http://schemas.openxmlformats.org/officeDocument/2006/relationships/image" Target="../media/image12.jpeg"/><Relationship Id="rId12"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6.jpg"/><Relationship Id="rId5" Type="http://schemas.openxmlformats.org/officeDocument/2006/relationships/image" Target="../media/image10.jpeg"/><Relationship Id="rId15" Type="http://schemas.openxmlformats.org/officeDocument/2006/relationships/image" Target="../media/image29.png"/><Relationship Id="rId10" Type="http://schemas.openxmlformats.org/officeDocument/2006/relationships/image" Target="../media/image15.jpeg"/><Relationship Id="rId4" Type="http://schemas.openxmlformats.org/officeDocument/2006/relationships/image" Target="../media/image28.jpeg"/><Relationship Id="rId9" Type="http://schemas.openxmlformats.org/officeDocument/2006/relationships/image" Target="../media/image14.jpeg"/><Relationship Id="rId14" Type="http://schemas.openxmlformats.org/officeDocument/2006/relationships/image" Target="../media/image9.jpeg"/></Relationships>
</file>

<file path=ppt/slides/_rels/slide16.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jpeg"/><Relationship Id="rId3" Type="http://schemas.openxmlformats.org/officeDocument/2006/relationships/image" Target="../media/image30.jpg"/><Relationship Id="rId7" Type="http://schemas.openxmlformats.org/officeDocument/2006/relationships/image" Target="../media/image6.jpg"/><Relationship Id="rId12" Type="http://schemas.openxmlformats.org/officeDocument/2006/relationships/image" Target="../media/image11.jpeg"/><Relationship Id="rId2" Type="http://schemas.openxmlformats.org/officeDocument/2006/relationships/notesSlide" Target="../notesSlides/notesSlide8.xml"/><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10.jpeg"/><Relationship Id="rId5" Type="http://schemas.openxmlformats.org/officeDocument/2006/relationships/image" Target="../media/image32.jpg"/><Relationship Id="rId15" Type="http://schemas.openxmlformats.org/officeDocument/2006/relationships/image" Target="../media/image14.jpeg"/><Relationship Id="rId10" Type="http://schemas.openxmlformats.org/officeDocument/2006/relationships/image" Target="../media/image25.jpeg"/><Relationship Id="rId4" Type="http://schemas.openxmlformats.org/officeDocument/2006/relationships/image" Target="../media/image31.jpeg"/><Relationship Id="rId9" Type="http://schemas.openxmlformats.org/officeDocument/2006/relationships/image" Target="../media/image34.jpeg"/><Relationship Id="rId14"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9.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6.wmf"/><Relationship Id="rId4" Type="http://schemas.openxmlformats.org/officeDocument/2006/relationships/image" Target="../media/image37.png"/><Relationship Id="rId9"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4.wmf"/><Relationship Id="rId18" Type="http://schemas.openxmlformats.org/officeDocument/2006/relationships/image" Target="../media/image46.wmf"/><Relationship Id="rId3" Type="http://schemas.openxmlformats.org/officeDocument/2006/relationships/notesSlide" Target="../notesSlides/notesSlide10.xml"/><Relationship Id="rId7" Type="http://schemas.openxmlformats.org/officeDocument/2006/relationships/image" Target="../media/image41.wmf"/><Relationship Id="rId12" Type="http://schemas.openxmlformats.org/officeDocument/2006/relationships/oleObject" Target="../embeddings/oleObject7.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oleObject" Target="../embeddings/oleObject8.bin"/><Relationship Id="rId10" Type="http://schemas.openxmlformats.org/officeDocument/2006/relationships/oleObject" Target="../embeddings/oleObject6.bin"/><Relationship Id="rId19" Type="http://schemas.openxmlformats.org/officeDocument/2006/relationships/oleObject" Target="../embeddings/oleObject10.bin"/><Relationship Id="rId4" Type="http://schemas.openxmlformats.org/officeDocument/2006/relationships/oleObject" Target="../embeddings/oleObject3.bin"/><Relationship Id="rId9" Type="http://schemas.openxmlformats.org/officeDocument/2006/relationships/image" Target="../media/image42.wmf"/><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8.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45.wmf"/><Relationship Id="rId4" Type="http://schemas.openxmlformats.org/officeDocument/2006/relationships/oleObject" Target="../embeddings/oleObject11.bin"/><Relationship Id="rId9" Type="http://schemas.openxmlformats.org/officeDocument/2006/relationships/image" Target="../media/image48.wmf"/></Relationships>
</file>

<file path=ppt/slides/_rels/slide2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0.wmf"/><Relationship Id="rId5" Type="http://schemas.openxmlformats.org/officeDocument/2006/relationships/oleObject" Target="../embeddings/oleObject15.bin"/><Relationship Id="rId4" Type="http://schemas.openxmlformats.org/officeDocument/2006/relationships/image" Target="../media/image4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5.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3.wmf"/><Relationship Id="rId5" Type="http://schemas.openxmlformats.org/officeDocument/2006/relationships/oleObject" Target="../embeddings/oleObject18.bin"/><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gif"/><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0.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1.bin"/><Relationship Id="rId5" Type="http://schemas.openxmlformats.org/officeDocument/2006/relationships/image" Target="../media/image69.wmf"/><Relationship Id="rId4" Type="http://schemas.openxmlformats.org/officeDocument/2006/relationships/oleObject" Target="../embeddings/oleObject20.bin"/><Relationship Id="rId9" Type="http://schemas.openxmlformats.org/officeDocument/2006/relationships/image" Target="../media/image71.wmf"/></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oleObject" Target="../embeddings/oleObject25.bin"/><Relationship Id="rId3" Type="http://schemas.openxmlformats.org/officeDocument/2006/relationships/notesSlide" Target="../notesSlides/notesSlide21.xml"/><Relationship Id="rId7" Type="http://schemas.openxmlformats.org/officeDocument/2006/relationships/image" Target="../media/image73.wmf"/><Relationship Id="rId12"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4.bin"/><Relationship Id="rId11" Type="http://schemas.openxmlformats.org/officeDocument/2006/relationships/image" Target="../media/image78.png"/><Relationship Id="rId5" Type="http://schemas.openxmlformats.org/officeDocument/2006/relationships/image" Target="../media/image72.wmf"/><Relationship Id="rId10" Type="http://schemas.openxmlformats.org/officeDocument/2006/relationships/image" Target="../media/image77.png"/><Relationship Id="rId4" Type="http://schemas.openxmlformats.org/officeDocument/2006/relationships/oleObject" Target="../embeddings/oleObject23.bin"/><Relationship Id="rId9" Type="http://schemas.openxmlformats.org/officeDocument/2006/relationships/image" Target="../media/image76.png"/><Relationship Id="rId14" Type="http://schemas.openxmlformats.org/officeDocument/2006/relationships/image" Target="../media/image7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31.bin"/><Relationship Id="rId3" Type="http://schemas.openxmlformats.org/officeDocument/2006/relationships/notesSlide" Target="../notesSlides/notesSlide22.xml"/><Relationship Id="rId7" Type="http://schemas.openxmlformats.org/officeDocument/2006/relationships/oleObject" Target="../embeddings/oleObject27.bin"/><Relationship Id="rId12"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5.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47.wmf"/><Relationship Id="rId4" Type="http://schemas.openxmlformats.org/officeDocument/2006/relationships/image" Target="../media/image38.png"/><Relationship Id="rId9"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5.wmf"/><Relationship Id="rId18" Type="http://schemas.openxmlformats.org/officeDocument/2006/relationships/image" Target="../media/image780.png"/><Relationship Id="rId3" Type="http://schemas.openxmlformats.org/officeDocument/2006/relationships/notesSlide" Target="../notesSlides/notesSlide25.xml"/><Relationship Id="rId7" Type="http://schemas.openxmlformats.org/officeDocument/2006/relationships/image" Target="../media/image44.wmf"/><Relationship Id="rId12" Type="http://schemas.openxmlformats.org/officeDocument/2006/relationships/oleObject" Target="../embeddings/oleObject35.bin"/><Relationship Id="rId17" Type="http://schemas.openxmlformats.org/officeDocument/2006/relationships/image" Target="../media/image87.wmf"/><Relationship Id="rId2" Type="http://schemas.openxmlformats.org/officeDocument/2006/relationships/slideLayout" Target="../slideLayouts/slideLayout2.xml"/><Relationship Id="rId16" Type="http://schemas.openxmlformats.org/officeDocument/2006/relationships/oleObject" Target="../embeddings/oleObject37.bin"/><Relationship Id="rId1" Type="http://schemas.openxmlformats.org/officeDocument/2006/relationships/vmlDrawing" Target="../drawings/vmlDrawing10.vml"/><Relationship Id="rId6" Type="http://schemas.openxmlformats.org/officeDocument/2006/relationships/oleObject" Target="../embeddings/oleObject33.bin"/><Relationship Id="rId11" Type="http://schemas.openxmlformats.org/officeDocument/2006/relationships/image" Target="../media/image38.png"/><Relationship Id="rId5" Type="http://schemas.openxmlformats.org/officeDocument/2006/relationships/image" Target="../media/image85.wmf"/><Relationship Id="rId15" Type="http://schemas.openxmlformats.org/officeDocument/2006/relationships/image" Target="../media/image46.wmf"/><Relationship Id="rId10" Type="http://schemas.openxmlformats.org/officeDocument/2006/relationships/image" Target="../media/image82.png"/><Relationship Id="rId4" Type="http://schemas.openxmlformats.org/officeDocument/2006/relationships/oleObject" Target="../embeddings/oleObject32.bin"/><Relationship Id="rId9" Type="http://schemas.openxmlformats.org/officeDocument/2006/relationships/image" Target="../media/image86.wmf"/><Relationship Id="rId14" Type="http://schemas.openxmlformats.org/officeDocument/2006/relationships/oleObject" Target="../embeddings/oleObject36.bin"/></Relationships>
</file>

<file path=ppt/slides/_rels/slide5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89.png"/><Relationship Id="rId3" Type="http://schemas.openxmlformats.org/officeDocument/2006/relationships/tags" Target="../tags/tag3.xml"/><Relationship Id="rId21" Type="http://schemas.openxmlformats.org/officeDocument/2006/relationships/image" Target="../media/image92.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88.png"/><Relationship Id="rId2" Type="http://schemas.openxmlformats.org/officeDocument/2006/relationships/tags" Target="../tags/tag2.xml"/><Relationship Id="rId16" Type="http://schemas.openxmlformats.org/officeDocument/2006/relationships/notesSlide" Target="../notesSlides/notesSlide26.xml"/><Relationship Id="rId20" Type="http://schemas.openxmlformats.org/officeDocument/2006/relationships/image" Target="../media/image9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95.png"/><Relationship Id="rId5" Type="http://schemas.openxmlformats.org/officeDocument/2006/relationships/tags" Target="../tags/tag5.xml"/><Relationship Id="rId15" Type="http://schemas.openxmlformats.org/officeDocument/2006/relationships/slideLayout" Target="../slideLayouts/slideLayout2.xml"/><Relationship Id="rId23" Type="http://schemas.openxmlformats.org/officeDocument/2006/relationships/image" Target="../media/image94.png"/><Relationship Id="rId10" Type="http://schemas.openxmlformats.org/officeDocument/2006/relationships/tags" Target="../tags/tag10.xml"/><Relationship Id="rId19" Type="http://schemas.openxmlformats.org/officeDocument/2006/relationships/image" Target="../media/image9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93.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tags" Target="../tags/tag17.xml"/><Relationship Id="rId7" Type="http://schemas.openxmlformats.org/officeDocument/2006/relationships/notesSlide" Target="../notesSlides/notesSlide27.xml"/><Relationship Id="rId12" Type="http://schemas.openxmlformats.org/officeDocument/2006/relationships/image" Target="../media/image100.w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6.xml"/><Relationship Id="rId11" Type="http://schemas.openxmlformats.org/officeDocument/2006/relationships/image" Target="../media/image99.wmf"/><Relationship Id="rId5" Type="http://schemas.openxmlformats.org/officeDocument/2006/relationships/tags" Target="../tags/tag19.xml"/><Relationship Id="rId10" Type="http://schemas.openxmlformats.org/officeDocument/2006/relationships/image" Target="../media/image98.png"/><Relationship Id="rId4" Type="http://schemas.openxmlformats.org/officeDocument/2006/relationships/tags" Target="../tags/tag18.xml"/><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emf"/><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emf"/><Relationship Id="rId10" Type="http://schemas.openxmlformats.org/officeDocument/2006/relationships/image" Target="../media/image122.png"/><Relationship Id="rId4" Type="http://schemas.openxmlformats.org/officeDocument/2006/relationships/image" Target="../media/image116.emf"/><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26.emf"/><Relationship Id="rId7" Type="http://schemas.openxmlformats.org/officeDocument/2006/relationships/image" Target="../media/image118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8.emf"/><Relationship Id="rId11" Type="http://schemas.openxmlformats.org/officeDocument/2006/relationships/image" Target="../media/image131.png"/><Relationship Id="rId5" Type="http://schemas.openxmlformats.org/officeDocument/2006/relationships/image" Target="../media/image1200.png"/><Relationship Id="rId10" Type="http://schemas.openxmlformats.org/officeDocument/2006/relationships/image" Target="../media/image130.jpeg"/><Relationship Id="rId4" Type="http://schemas.openxmlformats.org/officeDocument/2006/relationships/image" Target="../media/image127.emf"/><Relationship Id="rId9"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6.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021.png"/><Relationship Id="rId9" Type="http://schemas.openxmlformats.org/officeDocument/2006/relationships/image" Target="../media/image145.png"/></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61.png"/><Relationship Id="rId5" Type="http://schemas.openxmlformats.org/officeDocument/2006/relationships/image" Target="../media/image147.png"/><Relationship Id="rId4" Type="http://schemas.openxmlformats.org/officeDocument/2006/relationships/image" Target="../media/image1090.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150.png"/><Relationship Id="rId7"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8.bin"/><Relationship Id="rId5" Type="http://schemas.openxmlformats.org/officeDocument/2006/relationships/image" Target="../media/image151.png"/><Relationship Id="rId4" Type="http://schemas.openxmlformats.org/officeDocument/2006/relationships/image" Target="../media/image133.png"/><Relationship Id="rId9" Type="http://schemas.openxmlformats.org/officeDocument/2006/relationships/image" Target="../media/image149.wmf"/></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671.pn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7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290.png"/><Relationship Id="rId3" Type="http://schemas.openxmlformats.org/officeDocument/2006/relationships/image" Target="../media/image1240.png"/><Relationship Id="rId7" Type="http://schemas.openxmlformats.org/officeDocument/2006/relationships/image" Target="../media/image1280.png"/><Relationship Id="rId2" Type="http://schemas.openxmlformats.org/officeDocument/2006/relationships/image" Target="../media/image1590.png"/><Relationship Id="rId1" Type="http://schemas.openxmlformats.org/officeDocument/2006/relationships/slideLayout" Target="../slideLayouts/slideLayout4.xml"/><Relationship Id="rId6" Type="http://schemas.openxmlformats.org/officeDocument/2006/relationships/image" Target="../media/image1270.png"/><Relationship Id="rId5" Type="http://schemas.openxmlformats.org/officeDocument/2006/relationships/image" Target="../media/image1260.png"/><Relationship Id="rId10" Type="http://schemas.openxmlformats.org/officeDocument/2006/relationships/image" Target="../media/image1310.png"/><Relationship Id="rId4" Type="http://schemas.openxmlformats.org/officeDocument/2006/relationships/image" Target="../media/image1250.png"/><Relationship Id="rId9" Type="http://schemas.openxmlformats.org/officeDocument/2006/relationships/image" Target="../media/image13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159.wmf"/><Relationship Id="rId5" Type="http://schemas.openxmlformats.org/officeDocument/2006/relationships/oleObject" Target="../embeddings/oleObject40.bin"/><Relationship Id="rId4" Type="http://schemas.openxmlformats.org/officeDocument/2006/relationships/image" Target="../media/image161.png"/></Relationships>
</file>

<file path=ppt/slides/_rels/slide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videolectures.net/site/search/?q=online+learni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t>Lecture </a:t>
            </a:r>
            <a:r>
              <a:rPr lang="en-US" smtClean="0"/>
              <a:t>11: </a:t>
            </a:r>
            <a:r>
              <a:rPr lang="en-US" dirty="0" smtClean="0"/>
              <a:t>Online Learning</a:t>
            </a:r>
            <a:endParaRPr lang="en-US" dirty="0"/>
          </a:p>
        </p:txBody>
      </p:sp>
      <p:sp>
        <p:nvSpPr>
          <p:cNvPr id="5" name="副标题 4"/>
          <p:cNvSpPr>
            <a:spLocks noGrp="1"/>
          </p:cNvSpPr>
          <p:nvPr>
            <p:ph type="subTitle" idx="1"/>
          </p:nvPr>
        </p:nvSpPr>
        <p:spPr>
          <a:xfrm>
            <a:off x="1485900" y="4268688"/>
            <a:ext cx="6934200" cy="1752600"/>
          </a:xfrm>
        </p:spPr>
        <p:txBody>
          <a:bodyPr>
            <a:normAutofit/>
          </a:bodyPr>
          <a:lstStyle/>
          <a:p>
            <a:r>
              <a:rPr lang="en-US" dirty="0" smtClean="0"/>
              <a:t>Prof</a:t>
            </a:r>
            <a:r>
              <a:rPr lang="en-US" dirty="0"/>
              <a:t>. Michael R. </a:t>
            </a:r>
            <a:r>
              <a:rPr lang="en-US" dirty="0" err="1" smtClean="0"/>
              <a:t>Lyu</a:t>
            </a:r>
            <a:endParaRPr lang="en-US" dirty="0" smtClean="0"/>
          </a:p>
          <a:p>
            <a:r>
              <a:rPr lang="en-US" dirty="0" smtClean="0"/>
              <a:t>Computer Science &amp; Engineering Dept.</a:t>
            </a:r>
          </a:p>
          <a:p>
            <a:r>
              <a:rPr lang="en-US" dirty="0" smtClean="0"/>
              <a:t>The Chinese University of Hong Kong</a:t>
            </a:r>
            <a:endParaRPr lang="en-US" dirty="0"/>
          </a:p>
          <a:p>
            <a:endParaRPr lang="en-US" dirty="0" smtClean="0"/>
          </a:p>
        </p:txBody>
      </p:sp>
      <p:sp>
        <p:nvSpPr>
          <p:cNvPr id="3" name="Slide Number Placeholder 2"/>
          <p:cNvSpPr>
            <a:spLocks noGrp="1"/>
          </p:cNvSpPr>
          <p:nvPr>
            <p:ph type="sldNum" sz="quarter" idx="12"/>
          </p:nvPr>
        </p:nvSpPr>
        <p:spPr/>
        <p:txBody>
          <a:bodyPr/>
          <a:lstStyle/>
          <a:p>
            <a:pPr>
              <a:defRPr/>
            </a:pPr>
            <a:fld id="{B4197FBB-C416-4B51-9ADA-F9A87D712B86}" type="slidenum">
              <a:rPr lang="en-US" smtClean="0"/>
              <a:pPr>
                <a:defRPr/>
              </a:pPr>
              <a:t>1</a:t>
            </a:fld>
            <a:endParaRPr lang="en-US"/>
          </a:p>
        </p:txBody>
      </p:sp>
      <p:sp>
        <p:nvSpPr>
          <p:cNvPr id="6" name="副标题 4"/>
          <p:cNvSpPr txBox="1">
            <a:spLocks/>
          </p:cNvSpPr>
          <p:nvPr/>
        </p:nvSpPr>
        <p:spPr>
          <a:xfrm>
            <a:off x="1568624" y="836712"/>
            <a:ext cx="7022784" cy="79208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800" dirty="0" smtClean="0"/>
              <a:t>CMSC5741 Big Data Tech. &amp; Apps.</a:t>
            </a:r>
          </a:p>
          <a:p>
            <a:endParaRPr lang="en-US" dirty="0" smtClean="0"/>
          </a:p>
        </p:txBody>
      </p:sp>
    </p:spTree>
    <p:extLst>
      <p:ext uri="{BB962C8B-B14F-4D97-AF65-F5344CB8AC3E}">
        <p14:creationId xmlns:p14="http://schemas.microsoft.com/office/powerpoint/2010/main" val="25776210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Paradigms Overview</a:t>
            </a:r>
            <a:endParaRPr lang="en-US" dirty="0"/>
          </a:p>
        </p:txBody>
      </p:sp>
      <p:sp>
        <p:nvSpPr>
          <p:cNvPr id="3" name="Content Placeholder 2"/>
          <p:cNvSpPr>
            <a:spLocks noGrp="1"/>
          </p:cNvSpPr>
          <p:nvPr>
            <p:ph sz="half" idx="1"/>
          </p:nvPr>
        </p:nvSpPr>
        <p:spPr/>
        <p:txBody>
          <a:bodyPr/>
          <a:lstStyle/>
          <a:p>
            <a:r>
              <a:rPr lang="en-US" dirty="0" smtClean="0"/>
              <a:t>Learning paradigms</a:t>
            </a:r>
          </a:p>
          <a:p>
            <a:pPr lvl="1">
              <a:lnSpc>
                <a:spcPct val="150000"/>
              </a:lnSpc>
            </a:pPr>
            <a:r>
              <a:rPr lang="en-US" b="1" dirty="0" smtClean="0">
                <a:solidFill>
                  <a:srgbClr val="FF0000"/>
                </a:solidFill>
              </a:rPr>
              <a:t>Supervised learning</a:t>
            </a:r>
          </a:p>
          <a:p>
            <a:pPr lvl="1">
              <a:lnSpc>
                <a:spcPct val="150000"/>
              </a:lnSpc>
            </a:pPr>
            <a:r>
              <a:rPr lang="en-US" dirty="0" err="1" smtClean="0"/>
              <a:t>Semisupervised</a:t>
            </a:r>
            <a:r>
              <a:rPr lang="en-US" dirty="0" smtClean="0"/>
              <a:t> learning</a:t>
            </a:r>
          </a:p>
          <a:p>
            <a:pPr lvl="1">
              <a:lnSpc>
                <a:spcPct val="150000"/>
              </a:lnSpc>
            </a:pPr>
            <a:r>
              <a:rPr lang="en-US" dirty="0" err="1" smtClean="0"/>
              <a:t>Transductive</a:t>
            </a:r>
            <a:r>
              <a:rPr lang="en-US" dirty="0" smtClean="0"/>
              <a:t> learning</a:t>
            </a:r>
          </a:p>
          <a:p>
            <a:pPr lvl="1">
              <a:lnSpc>
                <a:spcPct val="150000"/>
              </a:lnSpc>
            </a:pPr>
            <a:r>
              <a:rPr lang="en-US" b="1" dirty="0" smtClean="0">
                <a:solidFill>
                  <a:srgbClr val="FF0000"/>
                </a:solidFill>
              </a:rPr>
              <a:t>Unsupervised learning</a:t>
            </a:r>
          </a:p>
          <a:p>
            <a:pPr lvl="1">
              <a:lnSpc>
                <a:spcPct val="150000"/>
              </a:lnSpc>
            </a:pPr>
            <a:r>
              <a:rPr lang="en-US" dirty="0" err="1" smtClean="0"/>
              <a:t>Universum</a:t>
            </a:r>
            <a:r>
              <a:rPr lang="en-US" dirty="0" smtClean="0"/>
              <a:t> learning</a:t>
            </a:r>
          </a:p>
          <a:p>
            <a:pPr lvl="1">
              <a:lnSpc>
                <a:spcPct val="150000"/>
              </a:lnSpc>
            </a:pPr>
            <a:r>
              <a:rPr lang="en-US" dirty="0" smtClean="0"/>
              <a:t>Transfer learning</a:t>
            </a:r>
            <a:endParaRPr lang="en-US" dirty="0"/>
          </a:p>
        </p:txBody>
      </p:sp>
      <p:sp>
        <p:nvSpPr>
          <p:cNvPr id="6" name="Content Placeholder 5"/>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889B3E5E-9888-410B-8750-2191BA36B2F2}" type="slidenum">
              <a:rPr lang="en-US" smtClean="0"/>
              <a:t>10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31083"/>
            <a:ext cx="3887691" cy="4725143"/>
          </a:xfrm>
          <a:prstGeom prst="rect">
            <a:avLst/>
          </a:prstGeom>
        </p:spPr>
      </p:pic>
    </p:spTree>
    <p:extLst>
      <p:ext uri="{BB962C8B-B14F-4D97-AF65-F5344CB8AC3E}">
        <p14:creationId xmlns:p14="http://schemas.microsoft.com/office/powerpoint/2010/main" val="4289233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dirty="0" smtClean="0"/>
              <a:t>Train on labeled data</a:t>
            </a:r>
          </a:p>
          <a:p>
            <a:endParaRPr lang="en-US" dirty="0"/>
          </a:p>
          <a:p>
            <a:endParaRPr lang="en-US" dirty="0" smtClean="0"/>
          </a:p>
          <a:p>
            <a:endParaRPr lang="en-US" dirty="0"/>
          </a:p>
          <a:p>
            <a:endParaRPr lang="en-US" dirty="0" smtClean="0"/>
          </a:p>
          <a:p>
            <a:endParaRPr lang="en-US" dirty="0" smtClean="0"/>
          </a:p>
          <a:p>
            <a:r>
              <a:rPr lang="en-US" dirty="0" smtClean="0"/>
              <a:t> Test on test data</a:t>
            </a:r>
            <a:endParaRPr lang="en-US" dirty="0"/>
          </a:p>
        </p:txBody>
      </p:sp>
      <p:sp>
        <p:nvSpPr>
          <p:cNvPr id="2" name="Title 1"/>
          <p:cNvSpPr>
            <a:spLocks noGrp="1"/>
          </p:cNvSpPr>
          <p:nvPr>
            <p:ph type="title"/>
          </p:nvPr>
        </p:nvSpPr>
        <p:spPr/>
        <p:txBody>
          <a:bodyPr/>
          <a:lstStyle/>
          <a:p>
            <a:r>
              <a:rPr lang="en-US" dirty="0" smtClean="0"/>
              <a:t>Supervised Learning</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11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979" y="3212976"/>
            <a:ext cx="1250727" cy="90452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122" y="2165358"/>
            <a:ext cx="1249005" cy="889505"/>
          </a:xfrm>
          <a:prstGeom prst="rect">
            <a:avLst/>
          </a:prstGeom>
        </p:spPr>
      </p:pic>
      <p:pic>
        <p:nvPicPr>
          <p:cNvPr id="88070" name="Picture 6" descr="https://encrypted-tbn2.gstatic.com/images?q=tbn:ANd9GcTMMCtLR2qUYYlJOqJ9Cwh1fpdZWNO-rDavoPHdxA8gJZnW1jgL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6042" y="2095928"/>
            <a:ext cx="1236258" cy="989636"/>
          </a:xfrm>
          <a:prstGeom prst="rect">
            <a:avLst/>
          </a:prstGeom>
          <a:noFill/>
          <a:extLst>
            <a:ext uri="{909E8E84-426E-40DD-AFC4-6F175D3DCCD1}">
              <a14:hiddenFill xmlns:a14="http://schemas.microsoft.com/office/drawing/2010/main">
                <a:solidFill>
                  <a:srgbClr val="FFFFFF"/>
                </a:solidFill>
              </a14:hiddenFill>
            </a:ext>
          </a:extLst>
        </p:spPr>
      </p:pic>
      <p:pic>
        <p:nvPicPr>
          <p:cNvPr id="88072" name="Picture 8" descr="https://encrypted-tbn3.gstatic.com/images?q=tbn:ANd9GcSPGPkZToiFRlyyhEnIb2nC7Es9i1OcpNGUBTsB0O5Ssreg3fH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5123" y="3171270"/>
            <a:ext cx="1249005" cy="86358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1"/>
          <p:cNvCxnSpPr/>
          <p:nvPr/>
        </p:nvCxnSpPr>
        <p:spPr>
          <a:xfrm>
            <a:off x="2300706" y="2494384"/>
            <a:ext cx="1025008" cy="5911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11"/>
          <p:cNvCxnSpPr/>
          <p:nvPr/>
        </p:nvCxnSpPr>
        <p:spPr>
          <a:xfrm flipV="1">
            <a:off x="2378714" y="3557007"/>
            <a:ext cx="742322" cy="1082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11"/>
          <p:cNvCxnSpPr/>
          <p:nvPr/>
        </p:nvCxnSpPr>
        <p:spPr>
          <a:xfrm flipH="1">
            <a:off x="4866985" y="2525136"/>
            <a:ext cx="1061340" cy="5297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11"/>
          <p:cNvCxnSpPr/>
          <p:nvPr/>
        </p:nvCxnSpPr>
        <p:spPr>
          <a:xfrm flipH="1">
            <a:off x="4866986" y="3477344"/>
            <a:ext cx="1130237" cy="1257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TextBox 2"/>
          <p:cNvSpPr txBox="1"/>
          <p:nvPr/>
        </p:nvSpPr>
        <p:spPr>
          <a:xfrm rot="20791424">
            <a:off x="3395305" y="3026142"/>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25" name="TextBox 24"/>
          <p:cNvSpPr txBox="1"/>
          <p:nvPr/>
        </p:nvSpPr>
        <p:spPr>
          <a:xfrm rot="20924765">
            <a:off x="4527955" y="2891503"/>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sp>
        <p:nvSpPr>
          <p:cNvPr id="26" name="TextBox 25"/>
          <p:cNvSpPr txBox="1"/>
          <p:nvPr/>
        </p:nvSpPr>
        <p:spPr>
          <a:xfrm rot="20791424">
            <a:off x="3199526" y="3370173"/>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30" name="TextBox 29"/>
          <p:cNvSpPr txBox="1"/>
          <p:nvPr/>
        </p:nvSpPr>
        <p:spPr>
          <a:xfrm rot="20924765">
            <a:off x="4441941" y="3304797"/>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cxnSp>
        <p:nvCxnSpPr>
          <p:cNvPr id="88064" name="Straight Connector 88063"/>
          <p:cNvCxnSpPr/>
          <p:nvPr/>
        </p:nvCxnSpPr>
        <p:spPr>
          <a:xfrm flipH="1">
            <a:off x="3886450" y="2348880"/>
            <a:ext cx="52438"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38887" y="2348880"/>
            <a:ext cx="208455"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589571" y="2348880"/>
            <a:ext cx="895377"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135" y="5737643"/>
            <a:ext cx="471935" cy="576000"/>
          </a:xfrm>
          <a:prstGeom prst="rect">
            <a:avLst/>
          </a:prstGeom>
        </p:spPr>
      </p:pic>
      <p:pic>
        <p:nvPicPr>
          <p:cNvPr id="51" name="Picture 2" descr="D:\Dropbox\INFO290 Data Mining\Machine Learning IJCNN2012\fig\examples\arabian-hors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5853" y="5733256"/>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704862"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53" name="TextBox 52"/>
          <p:cNvSpPr txBox="1"/>
          <p:nvPr/>
        </p:nvSpPr>
        <p:spPr>
          <a:xfrm>
            <a:off x="7866187"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54" name="Picture 4" descr="https://encrypted-tbn3.gstatic.com/images?q=tbn:ANd9GcRl7sXyx1I_8w7v3hVMGEcuiPjr8nKTQ1SS6ekq6KddKiodr1hml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559" y="5733256"/>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s://encrypted-tbn3.gstatic.com/images?q=tbn:ANd9GcSvfhJF5-a8W_4_IhKQ8qxHeAA2duLfzUVLI8UO8KAYGvfgjEbGD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0078" y="5733256"/>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2" descr="https://encrypted-tbn0.gstatic.com/images?q=tbn:ANd9GcQk5x0gBGpZkweOFXdgQjhT5scXb_FlZmlCNHNo02_-7SVGSrEda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5093" y="5737643"/>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encrypted-tbn0.gstatic.com/images?q=tbn:ANd9GcT8hV8XK6bxm9Nxx6KKk4706fOCqhbFVggZb31OxlDTnfLon2zew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83992" y="5737643"/>
            <a:ext cx="783121"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8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806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dirty="0" smtClean="0"/>
              <a:t>Train on labeled and </a:t>
            </a:r>
            <a:r>
              <a:rPr lang="en-US" dirty="0" smtClean="0">
                <a:solidFill>
                  <a:srgbClr val="0000FF"/>
                </a:solidFill>
              </a:rPr>
              <a:t>unlabeled data</a:t>
            </a:r>
          </a:p>
          <a:p>
            <a:endParaRPr lang="en-US" dirty="0"/>
          </a:p>
          <a:p>
            <a:endParaRPr lang="en-US" dirty="0" smtClean="0"/>
          </a:p>
          <a:p>
            <a:endParaRPr lang="en-US" dirty="0"/>
          </a:p>
          <a:p>
            <a:endParaRPr lang="en-US" dirty="0" smtClean="0"/>
          </a:p>
          <a:p>
            <a:endParaRPr lang="en-US" dirty="0"/>
          </a:p>
          <a:p>
            <a:r>
              <a:rPr lang="en-US" dirty="0" smtClean="0"/>
              <a:t> Test on test data</a:t>
            </a:r>
            <a:endParaRPr lang="en-US" dirty="0"/>
          </a:p>
        </p:txBody>
      </p:sp>
      <p:sp>
        <p:nvSpPr>
          <p:cNvPr id="2" name="Title 1"/>
          <p:cNvSpPr>
            <a:spLocks noGrp="1"/>
          </p:cNvSpPr>
          <p:nvPr>
            <p:ph type="title"/>
          </p:nvPr>
        </p:nvSpPr>
        <p:spPr/>
        <p:txBody>
          <a:bodyPr/>
          <a:lstStyle/>
          <a:p>
            <a:r>
              <a:rPr lang="en-US" dirty="0" err="1"/>
              <a:t>Semisupervised</a:t>
            </a:r>
            <a:r>
              <a:rPr lang="en-US" dirty="0"/>
              <a:t> Learning</a:t>
            </a:r>
          </a:p>
        </p:txBody>
      </p:sp>
      <p:sp>
        <p:nvSpPr>
          <p:cNvPr id="5" name="Slide Number Placeholder 4"/>
          <p:cNvSpPr>
            <a:spLocks noGrp="1"/>
          </p:cNvSpPr>
          <p:nvPr>
            <p:ph type="sldNum" sz="quarter" idx="12"/>
          </p:nvPr>
        </p:nvSpPr>
        <p:spPr/>
        <p:txBody>
          <a:bodyPr/>
          <a:lstStyle/>
          <a:p>
            <a:fld id="{889B3E5E-9888-410B-8750-2191BA36B2F2}" type="slidenum">
              <a:rPr lang="en-US" smtClean="0"/>
              <a:t>12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979" y="3212976"/>
            <a:ext cx="1250727" cy="90452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122" y="2165358"/>
            <a:ext cx="1249005" cy="889505"/>
          </a:xfrm>
          <a:prstGeom prst="rect">
            <a:avLst/>
          </a:prstGeom>
        </p:spPr>
      </p:pic>
      <p:pic>
        <p:nvPicPr>
          <p:cNvPr id="88070" name="Picture 6" descr="https://encrypted-tbn2.gstatic.com/images?q=tbn:ANd9GcTMMCtLR2qUYYlJOqJ9Cwh1fpdZWNO-rDavoPHdxA8gJZnW1jgL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6042" y="2095928"/>
            <a:ext cx="1236258" cy="989636"/>
          </a:xfrm>
          <a:prstGeom prst="rect">
            <a:avLst/>
          </a:prstGeom>
          <a:noFill/>
          <a:extLst>
            <a:ext uri="{909E8E84-426E-40DD-AFC4-6F175D3DCCD1}">
              <a14:hiddenFill xmlns:a14="http://schemas.microsoft.com/office/drawing/2010/main">
                <a:solidFill>
                  <a:srgbClr val="FFFFFF"/>
                </a:solidFill>
              </a14:hiddenFill>
            </a:ext>
          </a:extLst>
        </p:spPr>
      </p:pic>
      <p:pic>
        <p:nvPicPr>
          <p:cNvPr id="88072" name="Picture 8" descr="https://encrypted-tbn3.gstatic.com/images?q=tbn:ANd9GcSPGPkZToiFRlyyhEnIb2nC7Es9i1OcpNGUBTsB0O5Ssreg3fH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5123" y="3171270"/>
            <a:ext cx="1249005" cy="863583"/>
          </a:xfrm>
          <a:prstGeom prst="rect">
            <a:avLst/>
          </a:prstGeom>
          <a:noFill/>
          <a:extLst>
            <a:ext uri="{909E8E84-426E-40DD-AFC4-6F175D3DCCD1}">
              <a14:hiddenFill xmlns:a14="http://schemas.microsoft.com/office/drawing/2010/main">
                <a:solidFill>
                  <a:srgbClr val="FFFFFF"/>
                </a:solidFill>
              </a14:hiddenFill>
            </a:ext>
          </a:extLst>
        </p:spPr>
      </p:pic>
      <p:pic>
        <p:nvPicPr>
          <p:cNvPr id="88074" name="Picture 10" descr="https://encrypted-tbn2.gstatic.com/images?q=tbn:ANd9GcR_jHQupFUjn-LCMt6qG3sEbVul3JT9hphgB-FJG84OjLG9Mu27X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55078" y="4129943"/>
            <a:ext cx="624804" cy="4320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1"/>
          <p:cNvCxnSpPr/>
          <p:nvPr/>
        </p:nvCxnSpPr>
        <p:spPr>
          <a:xfrm>
            <a:off x="2300706" y="2494384"/>
            <a:ext cx="1025008" cy="5911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11"/>
          <p:cNvCxnSpPr/>
          <p:nvPr/>
        </p:nvCxnSpPr>
        <p:spPr>
          <a:xfrm flipV="1">
            <a:off x="2378714" y="3557007"/>
            <a:ext cx="742322" cy="1082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11"/>
          <p:cNvCxnSpPr/>
          <p:nvPr/>
        </p:nvCxnSpPr>
        <p:spPr>
          <a:xfrm flipV="1">
            <a:off x="2612740" y="3868577"/>
            <a:ext cx="624069" cy="3365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11"/>
          <p:cNvCxnSpPr/>
          <p:nvPr/>
        </p:nvCxnSpPr>
        <p:spPr>
          <a:xfrm flipH="1">
            <a:off x="4866985" y="2525136"/>
            <a:ext cx="1061340" cy="5297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11"/>
          <p:cNvCxnSpPr/>
          <p:nvPr/>
        </p:nvCxnSpPr>
        <p:spPr>
          <a:xfrm flipH="1">
            <a:off x="4866986" y="3477344"/>
            <a:ext cx="1130237" cy="1257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1" name="Straight Arrow Connector 11"/>
          <p:cNvCxnSpPr/>
          <p:nvPr/>
        </p:nvCxnSpPr>
        <p:spPr>
          <a:xfrm flipH="1" flipV="1">
            <a:off x="4600240" y="3938713"/>
            <a:ext cx="859262" cy="2663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TextBox 2"/>
          <p:cNvSpPr txBox="1"/>
          <p:nvPr/>
        </p:nvSpPr>
        <p:spPr>
          <a:xfrm rot="20791424">
            <a:off x="3395305" y="3026142"/>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25" name="TextBox 24"/>
          <p:cNvSpPr txBox="1"/>
          <p:nvPr/>
        </p:nvSpPr>
        <p:spPr>
          <a:xfrm rot="20924765">
            <a:off x="4527955" y="2891503"/>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sp>
        <p:nvSpPr>
          <p:cNvPr id="26" name="TextBox 25"/>
          <p:cNvSpPr txBox="1"/>
          <p:nvPr/>
        </p:nvSpPr>
        <p:spPr>
          <a:xfrm rot="20791424">
            <a:off x="3199526" y="3370173"/>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30" name="TextBox 29"/>
          <p:cNvSpPr txBox="1"/>
          <p:nvPr/>
        </p:nvSpPr>
        <p:spPr>
          <a:xfrm rot="20924765">
            <a:off x="4441941" y="3304797"/>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cxnSp>
        <p:nvCxnSpPr>
          <p:cNvPr id="40" name="Straight Connector 39"/>
          <p:cNvCxnSpPr/>
          <p:nvPr/>
        </p:nvCxnSpPr>
        <p:spPr>
          <a:xfrm flipH="1">
            <a:off x="3938888" y="2280859"/>
            <a:ext cx="173651" cy="2497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91424">
            <a:off x="3355544" y="2826127"/>
            <a:ext cx="468052" cy="373668"/>
          </a:xfrm>
          <a:prstGeom prst="rect">
            <a:avLst/>
          </a:prstGeom>
          <a:noFill/>
        </p:spPr>
        <p:txBody>
          <a:bodyPr wrap="square" rtlCol="0">
            <a:spAutoFit/>
          </a:bodyPr>
          <a:lstStyle/>
          <a:p>
            <a:r>
              <a:rPr lang="en-US" b="1" dirty="0"/>
              <a:t>o</a:t>
            </a:r>
          </a:p>
        </p:txBody>
      </p:sp>
      <p:sp>
        <p:nvSpPr>
          <p:cNvPr id="34" name="TextBox 33"/>
          <p:cNvSpPr txBox="1"/>
          <p:nvPr/>
        </p:nvSpPr>
        <p:spPr>
          <a:xfrm rot="20791424">
            <a:off x="3355544" y="3874229"/>
            <a:ext cx="468052" cy="373668"/>
          </a:xfrm>
          <a:prstGeom prst="rect">
            <a:avLst/>
          </a:prstGeom>
          <a:noFill/>
        </p:spPr>
        <p:txBody>
          <a:bodyPr wrap="square" rtlCol="0">
            <a:spAutoFit/>
          </a:bodyPr>
          <a:lstStyle/>
          <a:p>
            <a:r>
              <a:rPr lang="en-US" b="1" dirty="0"/>
              <a:t>o</a:t>
            </a:r>
          </a:p>
        </p:txBody>
      </p:sp>
      <p:sp>
        <p:nvSpPr>
          <p:cNvPr id="35" name="TextBox 34"/>
          <p:cNvSpPr txBox="1"/>
          <p:nvPr/>
        </p:nvSpPr>
        <p:spPr>
          <a:xfrm rot="20791424">
            <a:off x="4288205" y="4018245"/>
            <a:ext cx="468052" cy="373668"/>
          </a:xfrm>
          <a:prstGeom prst="rect">
            <a:avLst/>
          </a:prstGeom>
          <a:noFill/>
        </p:spPr>
        <p:txBody>
          <a:bodyPr wrap="square" rtlCol="0">
            <a:spAutoFit/>
          </a:bodyPr>
          <a:lstStyle/>
          <a:p>
            <a:r>
              <a:rPr lang="en-US" b="1" dirty="0"/>
              <a:t>o</a:t>
            </a:r>
          </a:p>
        </p:txBody>
      </p:sp>
      <p:sp>
        <p:nvSpPr>
          <p:cNvPr id="36" name="TextBox 35"/>
          <p:cNvSpPr txBox="1"/>
          <p:nvPr/>
        </p:nvSpPr>
        <p:spPr>
          <a:xfrm rot="20791424">
            <a:off x="4366214" y="2866117"/>
            <a:ext cx="468052" cy="373668"/>
          </a:xfrm>
          <a:prstGeom prst="rect">
            <a:avLst/>
          </a:prstGeom>
          <a:noFill/>
        </p:spPr>
        <p:txBody>
          <a:bodyPr wrap="square" rtlCol="0">
            <a:spAutoFit/>
          </a:bodyPr>
          <a:lstStyle/>
          <a:p>
            <a:r>
              <a:rPr lang="en-US" b="1" dirty="0"/>
              <a:t>o</a:t>
            </a:r>
          </a:p>
        </p:txBody>
      </p:sp>
      <p:pic>
        <p:nvPicPr>
          <p:cNvPr id="41" name="Picture 30" descr="https://encrypted-tbn2.gstatic.com/images?q=tbn:ANd9GcRCboaY6a5cHfU1ih9NPUqfnlJAj71kg9W0939U9eJQdxIhlW6Qe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13374" y="4543392"/>
            <a:ext cx="679453" cy="46978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rot="20791424">
            <a:off x="3199526" y="3586197"/>
            <a:ext cx="468052" cy="373668"/>
          </a:xfrm>
          <a:prstGeom prst="rect">
            <a:avLst/>
          </a:prstGeom>
          <a:noFill/>
        </p:spPr>
        <p:txBody>
          <a:bodyPr wrap="square" rtlCol="0">
            <a:spAutoFit/>
          </a:bodyPr>
          <a:lstStyle/>
          <a:p>
            <a:r>
              <a:rPr lang="en-US" b="1" dirty="0"/>
              <a:t>o</a:t>
            </a:r>
          </a:p>
        </p:txBody>
      </p:sp>
      <p:cxnSp>
        <p:nvCxnSpPr>
          <p:cNvPr id="47" name="Straight Arrow Connector 11"/>
          <p:cNvCxnSpPr/>
          <p:nvPr/>
        </p:nvCxnSpPr>
        <p:spPr>
          <a:xfrm flipV="1">
            <a:off x="3053102" y="4130722"/>
            <a:ext cx="417734" cy="37839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11"/>
          <p:cNvCxnSpPr/>
          <p:nvPr/>
        </p:nvCxnSpPr>
        <p:spPr>
          <a:xfrm>
            <a:off x="3392827" y="2644470"/>
            <a:ext cx="97986" cy="295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TextBox 48"/>
          <p:cNvSpPr txBox="1"/>
          <p:nvPr/>
        </p:nvSpPr>
        <p:spPr>
          <a:xfrm rot="20791424">
            <a:off x="4291648" y="3658205"/>
            <a:ext cx="468052" cy="373668"/>
          </a:xfrm>
          <a:prstGeom prst="rect">
            <a:avLst/>
          </a:prstGeom>
          <a:noFill/>
        </p:spPr>
        <p:txBody>
          <a:bodyPr wrap="square" rtlCol="0">
            <a:spAutoFit/>
          </a:bodyPr>
          <a:lstStyle/>
          <a:p>
            <a:r>
              <a:rPr lang="en-US" b="1" dirty="0"/>
              <a:t>o</a:t>
            </a:r>
          </a:p>
        </p:txBody>
      </p:sp>
      <p:cxnSp>
        <p:nvCxnSpPr>
          <p:cNvPr id="51" name="Straight Arrow Connector 11"/>
          <p:cNvCxnSpPr/>
          <p:nvPr/>
        </p:nvCxnSpPr>
        <p:spPr>
          <a:xfrm flipH="1" flipV="1">
            <a:off x="4562958" y="4261940"/>
            <a:ext cx="468051" cy="3191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Straight Arrow Connector 11"/>
          <p:cNvCxnSpPr/>
          <p:nvPr/>
        </p:nvCxnSpPr>
        <p:spPr>
          <a:xfrm flipH="1">
            <a:off x="4582934" y="2708920"/>
            <a:ext cx="179047" cy="295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H="1">
            <a:off x="3589571" y="2348880"/>
            <a:ext cx="895377"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65135" y="5737643"/>
            <a:ext cx="471935" cy="576000"/>
          </a:xfrm>
          <a:prstGeom prst="rect">
            <a:avLst/>
          </a:prstGeom>
        </p:spPr>
      </p:pic>
      <p:pic>
        <p:nvPicPr>
          <p:cNvPr id="60" name="Picture 2" descr="D:\Dropbox\INFO290 Data Mining\Machine Learning IJCNN2012\fig\examples\arabian-hors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45853" y="5733256"/>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3704862"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62" name="TextBox 61"/>
          <p:cNvSpPr txBox="1"/>
          <p:nvPr/>
        </p:nvSpPr>
        <p:spPr>
          <a:xfrm>
            <a:off x="7866187"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63" name="Picture 4" descr="https://encrypted-tbn3.gstatic.com/images?q=tbn:ANd9GcRl7sXyx1I_8w7v3hVMGEcuiPjr8nKTQ1SS6ekq6KddKiodr1hmlQ"/>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4559" y="5733256"/>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encrypted-tbn3.gstatic.com/images?q=tbn:ANd9GcSvfhJF5-a8W_4_IhKQ8qxHeAA2duLfzUVLI8UO8KAYGvfgjEbGD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80078" y="5733256"/>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2" descr="https://encrypted-tbn0.gstatic.com/images?q=tbn:ANd9GcQk5x0gBGpZkweOFXdgQjhT5scXb_FlZmlCNHNo02_-7SVGSrEda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5093" y="5737643"/>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s://encrypted-tbn0.gstatic.com/images?q=tbn:ANd9GcT8hV8XK6bxm9Nxx6KKk4706fOCqhbFVggZb31OxlDTnfLon2zew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3992" y="5737643"/>
            <a:ext cx="783121" cy="57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5813" y="2132880"/>
            <a:ext cx="585000" cy="432000"/>
          </a:xfrm>
          <a:prstGeom prst="rect">
            <a:avLst/>
          </a:prstGeom>
        </p:spPr>
      </p:pic>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88671" y="4077072"/>
            <a:ext cx="585000" cy="540000"/>
          </a:xfrm>
          <a:prstGeom prst="rect">
            <a:avLst/>
          </a:prstGeom>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813445" y="2118612"/>
            <a:ext cx="370547" cy="576000"/>
          </a:xfrm>
          <a:prstGeom prst="rect">
            <a:avLst/>
          </a:prstGeom>
        </p:spPr>
      </p:pic>
      <p:pic>
        <p:nvPicPr>
          <p:cNvPr id="11" name="Picture 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42888" y="4617072"/>
            <a:ext cx="624000" cy="432000"/>
          </a:xfrm>
          <a:prstGeom prst="rect">
            <a:avLst/>
          </a:prstGeom>
        </p:spPr>
      </p:pic>
    </p:spTree>
    <p:extLst>
      <p:ext uri="{BB962C8B-B14F-4D97-AF65-F5344CB8AC3E}">
        <p14:creationId xmlns:p14="http://schemas.microsoft.com/office/powerpoint/2010/main" val="16876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8074"/>
                                        </p:tgtEl>
                                        <p:attrNameLst>
                                          <p:attrName>style.visibility</p:attrName>
                                        </p:attrNameLst>
                                      </p:cBhvr>
                                      <p:to>
                                        <p:strVal val="visible"/>
                                      </p:to>
                                    </p:set>
                                  </p:childTnLst>
                                </p:cTn>
                              </p:par>
                            </p:childTnLst>
                          </p:cTn>
                        </p:par>
                        <p:par>
                          <p:cTn id="13" fill="hold">
                            <p:stCondLst>
                              <p:cond delay="0"/>
                            </p:stCondLst>
                            <p:childTnLst>
                              <p:par>
                                <p:cTn id="14" presetID="22" presetClass="entr" presetSubtype="1"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up)">
                                      <p:cBhvr>
                                        <p:cTn id="16" dur="500"/>
                                        <p:tgtEl>
                                          <p:spTgt spid="48"/>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par>
                                <p:cTn id="29" presetID="22" presetClass="entr" presetSubtype="4"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down)">
                                      <p:cBhvr>
                                        <p:cTn id="31" dur="500"/>
                                        <p:tgtEl>
                                          <p:spTgt spid="51"/>
                                        </p:tgtEl>
                                      </p:cBhvr>
                                    </p:animEffect>
                                  </p:childTnLst>
                                </p:cTn>
                              </p:par>
                              <p:par>
                                <p:cTn id="32" presetID="22" presetClass="entr" presetSubtype="4"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500"/>
                                        <p:tgtEl>
                                          <p:spTgt spid="31"/>
                                        </p:tgtEl>
                                      </p:cBhvr>
                                    </p:animEffect>
                                  </p:childTnLst>
                                </p:cTn>
                              </p:par>
                              <p:par>
                                <p:cTn id="35" presetID="22" presetClass="entr" presetSubtype="1"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5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
                                            <p:txEl>
                                              <p:pRg st="6" end="6"/>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6" grpId="0"/>
      <p:bldP spid="49" grpId="0"/>
      <p:bldP spid="61" grpId="0"/>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dirty="0" smtClean="0"/>
              <a:t>Train on labeled and </a:t>
            </a:r>
            <a:r>
              <a:rPr lang="en-US" dirty="0" smtClean="0">
                <a:solidFill>
                  <a:srgbClr val="0000FF"/>
                </a:solidFill>
              </a:rPr>
              <a:t>test data</a:t>
            </a:r>
          </a:p>
          <a:p>
            <a:endParaRPr lang="en-US" dirty="0"/>
          </a:p>
          <a:p>
            <a:endParaRPr lang="en-US" dirty="0" smtClean="0"/>
          </a:p>
          <a:p>
            <a:endParaRPr lang="en-US" dirty="0"/>
          </a:p>
          <a:p>
            <a:endParaRPr lang="en-US" dirty="0" smtClean="0"/>
          </a:p>
          <a:p>
            <a:endParaRPr lang="en-US" dirty="0"/>
          </a:p>
          <a:p>
            <a:r>
              <a:rPr lang="en-US" dirty="0" smtClean="0"/>
              <a:t> Test on test data</a:t>
            </a:r>
            <a:endParaRPr lang="en-US" dirty="0"/>
          </a:p>
        </p:txBody>
      </p:sp>
      <p:sp>
        <p:nvSpPr>
          <p:cNvPr id="2" name="Title 1"/>
          <p:cNvSpPr>
            <a:spLocks noGrp="1"/>
          </p:cNvSpPr>
          <p:nvPr>
            <p:ph type="title"/>
          </p:nvPr>
        </p:nvSpPr>
        <p:spPr/>
        <p:txBody>
          <a:bodyPr/>
          <a:lstStyle/>
          <a:p>
            <a:r>
              <a:rPr lang="en-US" dirty="0" err="1" smtClean="0"/>
              <a:t>Transductive</a:t>
            </a:r>
            <a:r>
              <a:rPr lang="en-US" dirty="0" smtClean="0"/>
              <a:t> Learning</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13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979" y="3212976"/>
            <a:ext cx="1250727" cy="90452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122" y="2165358"/>
            <a:ext cx="1249005" cy="88950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5135" y="5737643"/>
            <a:ext cx="471935" cy="576000"/>
          </a:xfrm>
          <a:prstGeom prst="rect">
            <a:avLst/>
          </a:prstGeom>
        </p:spPr>
      </p:pic>
      <p:pic>
        <p:nvPicPr>
          <p:cNvPr id="12" name="Picture 2" descr="D:\Dropbox\INFO290 Data Mining\Machine Learning IJCNN2012\fig\examples\arabian-hors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5853" y="5733256"/>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704862"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14" name="TextBox 13"/>
          <p:cNvSpPr txBox="1"/>
          <p:nvPr/>
        </p:nvSpPr>
        <p:spPr>
          <a:xfrm>
            <a:off x="7866187" y="5733257"/>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88070" name="Picture 6" descr="https://encrypted-tbn2.gstatic.com/images?q=tbn:ANd9GcTMMCtLR2qUYYlJOqJ9Cwh1fpdZWNO-rDavoPHdxA8gJZnW1jgLr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6042" y="2095928"/>
            <a:ext cx="1236258" cy="989636"/>
          </a:xfrm>
          <a:prstGeom prst="rect">
            <a:avLst/>
          </a:prstGeom>
          <a:noFill/>
          <a:extLst>
            <a:ext uri="{909E8E84-426E-40DD-AFC4-6F175D3DCCD1}">
              <a14:hiddenFill xmlns:a14="http://schemas.microsoft.com/office/drawing/2010/main">
                <a:solidFill>
                  <a:srgbClr val="FFFFFF"/>
                </a:solidFill>
              </a14:hiddenFill>
            </a:ext>
          </a:extLst>
        </p:spPr>
      </p:pic>
      <p:pic>
        <p:nvPicPr>
          <p:cNvPr id="88072" name="Picture 8" descr="https://encrypted-tbn3.gstatic.com/images?q=tbn:ANd9GcSPGPkZToiFRlyyhEnIb2nC7Es9i1OcpNGUBTsB0O5Ssreg3fH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45123" y="3171270"/>
            <a:ext cx="1249005" cy="86358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1"/>
          <p:cNvCxnSpPr/>
          <p:nvPr/>
        </p:nvCxnSpPr>
        <p:spPr>
          <a:xfrm>
            <a:off x="2300706" y="2494384"/>
            <a:ext cx="1025008" cy="5911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11"/>
          <p:cNvCxnSpPr/>
          <p:nvPr/>
        </p:nvCxnSpPr>
        <p:spPr>
          <a:xfrm flipV="1">
            <a:off x="2378714" y="3557007"/>
            <a:ext cx="742322" cy="1082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11"/>
          <p:cNvCxnSpPr/>
          <p:nvPr/>
        </p:nvCxnSpPr>
        <p:spPr>
          <a:xfrm flipV="1">
            <a:off x="2612740" y="3868577"/>
            <a:ext cx="624069" cy="3365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11"/>
          <p:cNvCxnSpPr/>
          <p:nvPr/>
        </p:nvCxnSpPr>
        <p:spPr>
          <a:xfrm flipH="1">
            <a:off x="4866985" y="2525136"/>
            <a:ext cx="1061340" cy="5297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11"/>
          <p:cNvCxnSpPr/>
          <p:nvPr/>
        </p:nvCxnSpPr>
        <p:spPr>
          <a:xfrm flipH="1">
            <a:off x="4866986" y="3477344"/>
            <a:ext cx="1130237" cy="1257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1" name="Straight Arrow Connector 11"/>
          <p:cNvCxnSpPr/>
          <p:nvPr/>
        </p:nvCxnSpPr>
        <p:spPr>
          <a:xfrm flipH="1" flipV="1">
            <a:off x="4600240" y="3938713"/>
            <a:ext cx="859262" cy="2663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TextBox 2"/>
          <p:cNvSpPr txBox="1"/>
          <p:nvPr/>
        </p:nvSpPr>
        <p:spPr>
          <a:xfrm rot="20791424">
            <a:off x="3395305" y="3026142"/>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25" name="TextBox 24"/>
          <p:cNvSpPr txBox="1"/>
          <p:nvPr/>
        </p:nvSpPr>
        <p:spPr>
          <a:xfrm rot="20924765">
            <a:off x="4527955" y="2891503"/>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sp>
        <p:nvSpPr>
          <p:cNvPr id="26" name="TextBox 25"/>
          <p:cNvSpPr txBox="1"/>
          <p:nvPr/>
        </p:nvSpPr>
        <p:spPr>
          <a:xfrm rot="20791424">
            <a:off x="3199526" y="3370173"/>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30" name="TextBox 29"/>
          <p:cNvSpPr txBox="1"/>
          <p:nvPr/>
        </p:nvSpPr>
        <p:spPr>
          <a:xfrm rot="20924765">
            <a:off x="4441941" y="3304797"/>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cxnSp>
        <p:nvCxnSpPr>
          <p:cNvPr id="40" name="Straight Connector 39"/>
          <p:cNvCxnSpPr/>
          <p:nvPr/>
        </p:nvCxnSpPr>
        <p:spPr>
          <a:xfrm flipH="1">
            <a:off x="3938888" y="2280859"/>
            <a:ext cx="173651" cy="2497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91424">
            <a:off x="3355544" y="2826127"/>
            <a:ext cx="468052" cy="373668"/>
          </a:xfrm>
          <a:prstGeom prst="rect">
            <a:avLst/>
          </a:prstGeom>
          <a:noFill/>
        </p:spPr>
        <p:txBody>
          <a:bodyPr wrap="square" rtlCol="0">
            <a:spAutoFit/>
          </a:bodyPr>
          <a:lstStyle/>
          <a:p>
            <a:r>
              <a:rPr lang="en-US" b="1" dirty="0"/>
              <a:t>o</a:t>
            </a:r>
          </a:p>
        </p:txBody>
      </p:sp>
      <p:sp>
        <p:nvSpPr>
          <p:cNvPr id="34" name="TextBox 33"/>
          <p:cNvSpPr txBox="1"/>
          <p:nvPr/>
        </p:nvSpPr>
        <p:spPr>
          <a:xfrm rot="20791424">
            <a:off x="3277535" y="3874229"/>
            <a:ext cx="468052" cy="373668"/>
          </a:xfrm>
          <a:prstGeom prst="rect">
            <a:avLst/>
          </a:prstGeom>
          <a:noFill/>
        </p:spPr>
        <p:txBody>
          <a:bodyPr wrap="square" rtlCol="0">
            <a:spAutoFit/>
          </a:bodyPr>
          <a:lstStyle/>
          <a:p>
            <a:r>
              <a:rPr lang="en-US" b="1" dirty="0"/>
              <a:t>o</a:t>
            </a:r>
          </a:p>
        </p:txBody>
      </p:sp>
      <p:sp>
        <p:nvSpPr>
          <p:cNvPr id="35" name="TextBox 34"/>
          <p:cNvSpPr txBox="1"/>
          <p:nvPr/>
        </p:nvSpPr>
        <p:spPr>
          <a:xfrm rot="20791424">
            <a:off x="4288205" y="4018245"/>
            <a:ext cx="468052" cy="373668"/>
          </a:xfrm>
          <a:prstGeom prst="rect">
            <a:avLst/>
          </a:prstGeom>
          <a:noFill/>
        </p:spPr>
        <p:txBody>
          <a:bodyPr wrap="square" rtlCol="0">
            <a:spAutoFit/>
          </a:bodyPr>
          <a:lstStyle/>
          <a:p>
            <a:r>
              <a:rPr lang="en-US" b="1" dirty="0"/>
              <a:t>o</a:t>
            </a:r>
          </a:p>
        </p:txBody>
      </p:sp>
      <p:sp>
        <p:nvSpPr>
          <p:cNvPr id="36" name="TextBox 35"/>
          <p:cNvSpPr txBox="1"/>
          <p:nvPr/>
        </p:nvSpPr>
        <p:spPr>
          <a:xfrm rot="20791424">
            <a:off x="4366214" y="2866117"/>
            <a:ext cx="468052" cy="373668"/>
          </a:xfrm>
          <a:prstGeom prst="rect">
            <a:avLst/>
          </a:prstGeom>
          <a:noFill/>
        </p:spPr>
        <p:txBody>
          <a:bodyPr wrap="square" rtlCol="0">
            <a:spAutoFit/>
          </a:bodyPr>
          <a:lstStyle/>
          <a:p>
            <a:r>
              <a:rPr lang="en-US" b="1" dirty="0"/>
              <a:t>o</a:t>
            </a:r>
          </a:p>
        </p:txBody>
      </p:sp>
      <p:pic>
        <p:nvPicPr>
          <p:cNvPr id="38" name="Picture 4" descr="https://encrypted-tbn3.gstatic.com/images?q=tbn:ANd9GcRl7sXyx1I_8w7v3hVMGEcuiPjr8nKTQ1SS6ekq6KddKiodr1hml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2783" y="2132856"/>
            <a:ext cx="624804" cy="432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encrypted-tbn0.gstatic.com/images?q=tbn:ANd9GcT8hV8XK6bxm9Nxx6KKk4706fOCqhbFVggZb31OxlDTnfLon2zew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48953" y="2204865"/>
            <a:ext cx="638074" cy="46931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2" descr="https://encrypted-tbn0.gstatic.com/images?q=tbn:ANd9GcQk5x0gBGpZkweOFXdgQjhT5scXb_FlZmlCNHNo02_-7SVGSrEda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6560" y="4674142"/>
            <a:ext cx="594492" cy="41104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encrypted-tbn3.gstatic.com/images?q=tbn:ANd9GcSvfhJF5-a8W_4_IhKQ8qxHeAA2duLfzUVLI8UO8KAYGvfgjEbGD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0154" y="4229484"/>
            <a:ext cx="644578" cy="4680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rot="20791424">
            <a:off x="3199526" y="3586197"/>
            <a:ext cx="468052" cy="373668"/>
          </a:xfrm>
          <a:prstGeom prst="rect">
            <a:avLst/>
          </a:prstGeom>
          <a:noFill/>
        </p:spPr>
        <p:txBody>
          <a:bodyPr wrap="square" rtlCol="0">
            <a:spAutoFit/>
          </a:bodyPr>
          <a:lstStyle/>
          <a:p>
            <a:r>
              <a:rPr lang="en-US" b="1" dirty="0"/>
              <a:t>o</a:t>
            </a:r>
          </a:p>
        </p:txBody>
      </p:sp>
      <p:cxnSp>
        <p:nvCxnSpPr>
          <p:cNvPr id="47" name="Straight Arrow Connector 11"/>
          <p:cNvCxnSpPr/>
          <p:nvPr/>
        </p:nvCxnSpPr>
        <p:spPr>
          <a:xfrm flipV="1">
            <a:off x="3002784" y="4202730"/>
            <a:ext cx="417734" cy="37839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11"/>
          <p:cNvCxnSpPr/>
          <p:nvPr/>
        </p:nvCxnSpPr>
        <p:spPr>
          <a:xfrm>
            <a:off x="3392827" y="2644470"/>
            <a:ext cx="97986" cy="295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9" name="TextBox 48"/>
          <p:cNvSpPr txBox="1"/>
          <p:nvPr/>
        </p:nvSpPr>
        <p:spPr>
          <a:xfrm rot="20791424">
            <a:off x="4291648" y="3658205"/>
            <a:ext cx="468052" cy="373668"/>
          </a:xfrm>
          <a:prstGeom prst="rect">
            <a:avLst/>
          </a:prstGeom>
          <a:noFill/>
        </p:spPr>
        <p:txBody>
          <a:bodyPr wrap="square" rtlCol="0">
            <a:spAutoFit/>
          </a:bodyPr>
          <a:lstStyle/>
          <a:p>
            <a:r>
              <a:rPr lang="en-US" b="1" dirty="0"/>
              <a:t>o</a:t>
            </a:r>
          </a:p>
        </p:txBody>
      </p:sp>
      <p:cxnSp>
        <p:nvCxnSpPr>
          <p:cNvPr id="51" name="Straight Arrow Connector 11"/>
          <p:cNvCxnSpPr/>
          <p:nvPr/>
        </p:nvCxnSpPr>
        <p:spPr>
          <a:xfrm flipH="1" flipV="1">
            <a:off x="4562958" y="4261940"/>
            <a:ext cx="468051" cy="3191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Straight Arrow Connector 11"/>
          <p:cNvCxnSpPr/>
          <p:nvPr/>
        </p:nvCxnSpPr>
        <p:spPr>
          <a:xfrm flipH="1">
            <a:off x="4582934" y="2708920"/>
            <a:ext cx="179047" cy="295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H="1">
            <a:off x="3589571" y="2348880"/>
            <a:ext cx="895377"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2" descr="D:\Dropbox\INFO290 Data Mining\Machine Learning IJCNN2012\fig\examples\arabian-horse.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96889" y="4581128"/>
            <a:ext cx="43992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55078" y="4077072"/>
            <a:ext cx="412943" cy="504000"/>
          </a:xfrm>
          <a:prstGeom prst="rect">
            <a:avLst/>
          </a:prstGeom>
        </p:spPr>
      </p:pic>
      <p:pic>
        <p:nvPicPr>
          <p:cNvPr id="50" name="Picture 4" descr="https://encrypted-tbn3.gstatic.com/images?q=tbn:ANd9GcRl7sXyx1I_8w7v3hVMGEcuiPjr8nKTQ1SS6ekq6KddKiodr1hml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559" y="5733256"/>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encrypted-tbn3.gstatic.com/images?q=tbn:ANd9GcSvfhJF5-a8W_4_IhKQ8qxHeAA2duLfzUVLI8UO8KAYGvfgjEbGD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80078" y="5733256"/>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2" descr="https://encrypted-tbn0.gstatic.com/images?q=tbn:ANd9GcQk5x0gBGpZkweOFXdgQjhT5scXb_FlZmlCNHNo02_-7SVGSrEda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5093" y="5737643"/>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encrypted-tbn0.gstatic.com/images?q=tbn:ANd9GcT8hV8XK6bxm9Nxx6KKk4706fOCqhbFVggZb31OxlDTnfLon2zew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83992" y="5737643"/>
            <a:ext cx="783121"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7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par>
                                <p:cTn id="24" presetID="22" presetClass="entr" presetSubtype="4"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par>
                                <p:cTn id="27" presetID="2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par>
                                <p:cTn id="30" presetID="22" presetClass="entr" presetSubtype="4"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par>
                                <p:cTn id="33" presetID="22" presetClass="entr" presetSubtype="4"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par>
                                <p:cTn id="36" presetID="22" presetClass="entr" presetSubtype="1"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up)">
                                      <p:cBhvr>
                                        <p:cTn id="38" dur="500"/>
                                        <p:tgtEl>
                                          <p:spTgt spid="53"/>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500"/>
                            </p:stCondLst>
                            <p:childTnLst>
                              <p:par>
                                <p:cTn id="52" presetID="1" presetClass="exit" presetSubtype="0" fill="hold" nodeType="afterEffect">
                                  <p:stCondLst>
                                    <p:cond delay="0"/>
                                  </p:stCondLst>
                                  <p:childTnLst>
                                    <p:set>
                                      <p:cBhvr>
                                        <p:cTn id="53" dur="1" fill="hold">
                                          <p:stCondLst>
                                            <p:cond delay="0"/>
                                          </p:stCondLst>
                                        </p:cTn>
                                        <p:tgtEl>
                                          <p:spTgt spid="5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
                                            <p:txEl>
                                              <p:pRg st="6" end="6"/>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56"/>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33" grpId="0"/>
      <p:bldP spid="34" grpId="0"/>
      <p:bldP spid="35" grpId="0"/>
      <p:bldP spid="36" grpId="0"/>
      <p:bldP spid="46"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a:t>Train on </a:t>
            </a:r>
            <a:r>
              <a:rPr lang="en-US" dirty="0" smtClean="0"/>
              <a:t>unlabeled </a:t>
            </a:r>
            <a:r>
              <a:rPr lang="en-US" dirty="0"/>
              <a:t>data</a:t>
            </a:r>
          </a:p>
          <a:p>
            <a:endParaRPr lang="en-US" dirty="0"/>
          </a:p>
          <a:p>
            <a:endParaRPr lang="en-US" dirty="0"/>
          </a:p>
          <a:p>
            <a:endParaRPr lang="en-US" dirty="0" smtClean="0"/>
          </a:p>
          <a:p>
            <a:endParaRPr lang="en-US" dirty="0" smtClean="0"/>
          </a:p>
          <a:p>
            <a:endParaRPr lang="en-US" dirty="0"/>
          </a:p>
          <a:p>
            <a:r>
              <a:rPr lang="en-US" dirty="0"/>
              <a:t>Test on test </a:t>
            </a:r>
            <a:r>
              <a:rPr lang="en-US" dirty="0" smtClean="0"/>
              <a:t>data (Test reconstruction error)</a:t>
            </a:r>
            <a:endParaRPr lang="en-US" dirty="0"/>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14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8887" y="2284714"/>
            <a:ext cx="878217" cy="635125"/>
          </a:xfrm>
          <a:prstGeom prst="rect">
            <a:avLst/>
          </a:prstGeom>
        </p:spPr>
      </p:pic>
      <p:pic>
        <p:nvPicPr>
          <p:cNvPr id="7" name="Picture 2" descr="https://encrypted-tbn3.gstatic.com/images?q=tbn:ANd9GcSvfhJF5-a8W_4_IhKQ8qxHeAA2duLfzUVLI8UO8KAYGvfgjEbG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9371" y="2939357"/>
            <a:ext cx="827415" cy="60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encrypted-tbn2.gstatic.com/images?q=tbn:ANd9GcTMMCtLR2qUYYlJOqJ9Cwh1fpdZWNO-rDavoPHdxA8gJZnW1jgLr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7793" y="3431007"/>
            <a:ext cx="894819" cy="71631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1"/>
          <p:cNvCxnSpPr/>
          <p:nvPr/>
        </p:nvCxnSpPr>
        <p:spPr>
          <a:xfrm>
            <a:off x="2222697" y="4916896"/>
            <a:ext cx="472076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1"/>
          <p:cNvCxnSpPr/>
          <p:nvPr/>
        </p:nvCxnSpPr>
        <p:spPr>
          <a:xfrm flipV="1">
            <a:off x="2222697" y="2222632"/>
            <a:ext cx="0" cy="26942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9090" name="Picture 2" descr="https://encrypted-tbn0.gstatic.com/images?q=tbn:ANd9GcT8hV8XK6bxm9Nxx6KKk4706fOCqhbFVggZb31OxlDTnfLon2zew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2783" y="3868554"/>
            <a:ext cx="780087" cy="5737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6723" y="3328898"/>
            <a:ext cx="757762" cy="539656"/>
          </a:xfrm>
          <a:prstGeom prst="rect">
            <a:avLst/>
          </a:prstGeom>
        </p:spPr>
      </p:pic>
      <p:pic>
        <p:nvPicPr>
          <p:cNvPr id="24" name="Picture 8" descr="https://encrypted-tbn3.gstatic.com/images?q=tbn:ANd9GcSPGPkZToiFRlyyhEnIb2nC7Es9i1OcpNGUBTsB0O5Ssreg3fH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2059" y="4276438"/>
            <a:ext cx="814694" cy="563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encrypted-tbn2.gstatic.com/images?q=tbn:ANd9GcR_jHQupFUjn-LCMt6qG3sEbVul3JT9hphgB-FJG84OjLG9Mu27X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8845" y="4109142"/>
            <a:ext cx="702077" cy="485428"/>
          </a:xfrm>
          <a:prstGeom prst="rect">
            <a:avLst/>
          </a:prstGeom>
          <a:noFill/>
          <a:extLst>
            <a:ext uri="{909E8E84-426E-40DD-AFC4-6F175D3DCCD1}">
              <a14:hiddenFill xmlns:a14="http://schemas.microsoft.com/office/drawing/2010/main">
                <a:solidFill>
                  <a:srgbClr val="FFFFFF"/>
                </a:solidFill>
              </a14:hiddenFill>
            </a:ext>
          </a:extLst>
        </p:spPr>
      </p:pic>
      <p:pic>
        <p:nvPicPr>
          <p:cNvPr id="89092" name="Picture 4" descr="https://encrypted-tbn3.gstatic.com/images?q=tbn:ANd9GcRl7sXyx1I_8w7v3hVMGEcuiPjr8nKTQ1SS6ekq6KddKiodr1hml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14998" y="2504544"/>
            <a:ext cx="876060" cy="6057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943461" y="4624509"/>
            <a:ext cx="1363912" cy="584775"/>
          </a:xfrm>
          <a:prstGeom prst="rect">
            <a:avLst/>
          </a:prstGeom>
          <a:noFill/>
        </p:spPr>
        <p:txBody>
          <a:bodyPr wrap="square" rtlCol="0">
            <a:spAutoFit/>
          </a:bodyPr>
          <a:lstStyle/>
          <a:p>
            <a:r>
              <a:rPr lang="en-US" sz="3200" b="1" dirty="0" smtClean="0">
                <a:solidFill>
                  <a:srgbClr val="FF0000"/>
                </a:solidFill>
              </a:rPr>
              <a:t>jump</a:t>
            </a:r>
            <a:endParaRPr lang="en-US" sz="3200" b="1" dirty="0">
              <a:solidFill>
                <a:srgbClr val="FF0000"/>
              </a:solidFill>
            </a:endParaRPr>
          </a:p>
        </p:txBody>
      </p:sp>
      <p:sp>
        <p:nvSpPr>
          <p:cNvPr id="28" name="TextBox 27"/>
          <p:cNvSpPr txBox="1"/>
          <p:nvPr/>
        </p:nvSpPr>
        <p:spPr>
          <a:xfrm>
            <a:off x="826968" y="2222631"/>
            <a:ext cx="1363912" cy="584775"/>
          </a:xfrm>
          <a:prstGeom prst="rect">
            <a:avLst/>
          </a:prstGeom>
          <a:noFill/>
        </p:spPr>
        <p:txBody>
          <a:bodyPr wrap="square" rtlCol="0">
            <a:spAutoFit/>
          </a:bodyPr>
          <a:lstStyle/>
          <a:p>
            <a:r>
              <a:rPr lang="en-US" sz="3200" b="1" dirty="0" smtClean="0">
                <a:solidFill>
                  <a:srgbClr val="FF0000"/>
                </a:solidFill>
              </a:rPr>
              <a:t>height</a:t>
            </a:r>
            <a:endParaRPr lang="en-US" sz="3200" b="1" dirty="0">
              <a:solidFill>
                <a:srgbClr val="FF0000"/>
              </a:solidFill>
            </a:endParaRPr>
          </a:p>
        </p:txBody>
      </p:sp>
      <p:sp>
        <p:nvSpPr>
          <p:cNvPr id="22" name="椭圆 21"/>
          <p:cNvSpPr/>
          <p:nvPr/>
        </p:nvSpPr>
        <p:spPr>
          <a:xfrm rot="2272162">
            <a:off x="1771822" y="3288433"/>
            <a:ext cx="2977178" cy="174273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2272162">
            <a:off x="3744616" y="2214216"/>
            <a:ext cx="2884001" cy="194080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21152" y="5800940"/>
            <a:ext cx="471935" cy="576000"/>
          </a:xfrm>
          <a:prstGeom prst="rect">
            <a:avLst/>
          </a:prstGeom>
        </p:spPr>
      </p:pic>
      <p:pic>
        <p:nvPicPr>
          <p:cNvPr id="33" name="Picture 2" descr="D:\Dropbox\INFO290 Data Mining\Machine Learning IJCNN2012\fig\examples\arabian-hors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01870" y="5796553"/>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3860879" y="5796554"/>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36" name="TextBox 35"/>
          <p:cNvSpPr txBox="1"/>
          <p:nvPr/>
        </p:nvSpPr>
        <p:spPr>
          <a:xfrm>
            <a:off x="8022204" y="5796554"/>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37" name="Picture 4" descr="https://encrypted-tbn3.gstatic.com/images?q=tbn:ANd9GcRl7sXyx1I_8w7v3hVMGEcuiPjr8nKTQ1SS6ekq6KddKiodr1hmlQ"/>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0576" y="5796553"/>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encrypted-tbn3.gstatic.com/images?q=tbn:ANd9GcSvfhJF5-a8W_4_IhKQ8qxHeAA2duLfzUVLI8UO8KAYGvfgjEbG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6095" y="5796553"/>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2" descr="https://encrypted-tbn0.gstatic.com/images?q=tbn:ANd9GcQk5x0gBGpZkweOFXdgQjhT5scXb_FlZmlCNHNo02_-7SVGSrEda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91110" y="5800940"/>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encrypted-tbn0.gstatic.com/images?q=tbn:ANd9GcT8hV8XK6bxm9Nxx6KKk4706fOCqhbFVggZb31OxlDTnfLon2zew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0010" y="5800940"/>
            <a:ext cx="783121"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animBg="1"/>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Train on </a:t>
            </a:r>
            <a:r>
              <a:rPr lang="en-US" dirty="0" smtClean="0"/>
              <a:t>labeled and </a:t>
            </a:r>
            <a:r>
              <a:rPr lang="en-US" dirty="0" err="1" smtClean="0"/>
              <a:t>universum</a:t>
            </a:r>
            <a:r>
              <a:rPr lang="en-US" dirty="0" smtClean="0"/>
              <a:t> </a:t>
            </a:r>
            <a:r>
              <a:rPr lang="en-US" dirty="0"/>
              <a:t>data</a:t>
            </a:r>
          </a:p>
          <a:p>
            <a:endParaRPr lang="en-US" dirty="0"/>
          </a:p>
          <a:p>
            <a:endParaRPr lang="en-US" dirty="0"/>
          </a:p>
          <a:p>
            <a:endParaRPr lang="en-US" dirty="0" smtClean="0"/>
          </a:p>
          <a:p>
            <a:endParaRPr lang="en-US" dirty="0"/>
          </a:p>
          <a:p>
            <a:endParaRPr lang="en-US" dirty="0" smtClean="0"/>
          </a:p>
          <a:p>
            <a:endParaRPr lang="en-US" dirty="0"/>
          </a:p>
          <a:p>
            <a:pPr>
              <a:spcBef>
                <a:spcPts val="0"/>
              </a:spcBef>
            </a:pPr>
            <a:r>
              <a:rPr lang="en-US" dirty="0"/>
              <a:t>Test on test data</a:t>
            </a:r>
          </a:p>
          <a:p>
            <a:endParaRPr lang="en-US" dirty="0"/>
          </a:p>
        </p:txBody>
      </p:sp>
      <p:sp>
        <p:nvSpPr>
          <p:cNvPr id="2" name="Title 1"/>
          <p:cNvSpPr>
            <a:spLocks noGrp="1"/>
          </p:cNvSpPr>
          <p:nvPr>
            <p:ph type="title"/>
          </p:nvPr>
        </p:nvSpPr>
        <p:spPr/>
        <p:txBody>
          <a:bodyPr/>
          <a:lstStyle/>
          <a:p>
            <a:r>
              <a:rPr lang="en-US" dirty="0" err="1"/>
              <a:t>Universum</a:t>
            </a:r>
            <a:r>
              <a:rPr lang="en-US" dirty="0"/>
              <a:t> </a:t>
            </a:r>
            <a:r>
              <a:rPr lang="en-US" dirty="0" smtClean="0"/>
              <a:t>Learning</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15</a:t>
            </a:fld>
            <a:endParaRPr lang="en-US"/>
          </a:p>
        </p:txBody>
      </p:sp>
      <p:sp>
        <p:nvSpPr>
          <p:cNvPr id="18" name="AutoShape 2"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68540" y="-144463"/>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4"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333640" y="79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498740" y="1603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8"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663840" y="3127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10"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828940" y="4651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12"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994040" y="6175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4"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159140" y="7699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16"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324240" y="9223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18"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489340" y="10747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utoShape 2"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654440" y="12271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AutoShape 4"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819540" y="13795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AutoShape 6"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1984640" y="15319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AutoShape 8"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2149740" y="16843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2"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2314840" y="18367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4" descr="data:image/jpeg;base64,/9j/4AAQSkZJRgABAQAAAQABAAD/2wCEAAkGBxQTEhUUExQWFhUXGBcYGBgYGBgXHBwcGBcYFxgYHBYaHCggHBolHBcUITEhJSkrLi4uFx8zODMsNygtLisBCgoKDg0OFxAQGiwcHBwsLCwsLCwsLCwsLCwsLCwsLCwsLCwsLCwsLCwrLCwsNywsLCsrNyssLCsrKyssKywrK//AABEIAOUA3AMBIgACEQEDEQH/xAAcAAACAwEBAQEAAAAAAAAAAAADBAACBQYBBwj/xAA+EAABAwIEBAQEBAUCBgMBAAABAAIRAyEEEjFBBVFhcSKBkaEGEzKxFMHR8AcjQnLhUvEzQ2KCorIkktIV/8QAGQEAAwEBAQAAAAAAAAAAAAAAAAECAwQF/8QAIhEBAQACAgMAAwEBAQAAAAAAAAECESExAxJBEzJRImEE/9oADAMBAAIRAxEAPwD7iooogIooogIooogIooogIooogIooogIhvdrsOZ0UrVQ0FziABqSYA81k08P+JcKlSflXyUzYOv8AW8b6WHI+gHlXjgaHubTc9jY8YhrTOzS4y47WBlUrYzF1W5adD5OYf8So9pLZ3DGySe6aw7fmvz/8thIpjYkWc/yMtHYlaUoDCwfAmA5q4+fVM+N9xHJrNG9gPNbdNoAAAAGwCHiHx999vJVo1g9oIvI2+/RAWrkDUwNEjijSd4XEk38MF4NspMQZbeFMRQqOJktN/CCJjeXQQO1ivKmGyAOqVzDRr4QY1Pji49EB83x1KtgzXfhsww58LxFm5p2dfKIs6N1xeLe09zcz1uvq/wAVVMLVo1TSq1KtQ0XH+VUzeFt4qCYDJO4Xx/5hGsKMoqKy7K6b+IAeYJ/Jd9/CXECk6u95GSGAk6yS6MtpJ6BcHTxTGnI8/XEDWDsTy/yvp/8ACfhbQ19Z7AX5stNx2DR4o6yUY9nlNOyq1q1YZqbQ2nH9RAc7pEHK2PPsiUOIknK5gDgNnC45tBiR7ArQYyJ0A5BcJ8S/H1Km84eiQ6uJh1oFzZp3dYWV1MmyfxN8RsY6o1164c0tBgimBfaQZaSCOpXG0uGYrEzVp0nPaSRma207gdlvcM+D6uJD8TXDmthxa0jxvOoJB/pnzK+ncMMUmAQPCLNENFtBpZLWxvTUUUQq1WPVMhVEszE/aVG17kHYBAMSoCgVnwHHkh4evMoByVJQWVEQFAWUUUQEXhC9UQGXjMODXpT9Jk5dszQYMbm/sEfiNUwKbPqqS0H/AEiJc7yGnUhTEeKo0dHQeR8MKuDJdVeXCCGsaN9Rmd6n/wBQgC4PCCmC1kBlsrRtz9bH1TLtF6vCEAozCh13XAPhBv5/dAx1GmyHCKbiYDm89YLR9XZaJMBcrx7ir2OORuao5wpUJIgOM53X3AB2vCAVHxBUMCk8VcS7w/La0Cm3KSCXuJzAWJHivayvQ4JTeAca9z8RZxFRwyCDJDGDw5Nud0/gcEygwU6bM5uXNLm5nOMnM83M33MJipw59VviyUoMjIA4gi05iPyQHLfFfA6D8O7E4bLRdTBDxTGVr2fSWkNgXkHNFx7fKsSQATrAJ9P8r6T/ABBwNWnSD21HOGdrajDAvldDpbEiALHmvmfET/Kfa+X81Ga8e2JRq/zA4m4cCSvrHwn8W/hm/h8jSHuL87i6G+EZgQB4rjbmF8ea0weZXW4LjVJlJpN3EXHVRcvXmNfT3dVxz4rxNd/ym1XBr7NZTaGFx2FyTflK+e8bJFd0nxM8JM6ObrccjbyXa8B+MqFPD4l7mtFbLlpeGSc1onYAwfJfOajydbkmT1m5KrG75qfWY2x+i/grjdXE8PpvcwvOUsLmuGYlhykkOjkDqV0dDEFrQPlVLAf6f/0uV/hFSLOGUpGrqjh1DnGF2dJ0gELRjRHvA1Sj3gyN+R0XtXENcDF4tyWXSpkkBrjexEx53m/kgBUqjm1mskZXOiZ0hpMd1p4uJAaQI/cLFx+GqeIOaCQBUbETYZHZSNSPCY6o9TiTQ2wEuZm6ARM9TY21TA1PF57G2jsvORbvpKvQxGbMG6A6jbp6rKw2A8Dcx8RbJmzWgXNuYkDz6LVD6dJgDTfYc/L9EA1WqaRzHvaE3mhqyBiG5mAuk5hOovMaFalQC0RsgCfMgx+4XrKkws7EVpfE5QBcmJvaB3jVaNANjwpAVRRRAAqGHDrb0vKHhB46n9zfTII/NNELwMEzFzqgLINUk6W66+iK5J43D54YZg6kGDA2kaIBbjPhYMoJqPc1rbuHiOrrHQCT5LOwXB6hqkVKjnNptAY4tDfE+c7gBckNtJO5W3RwIa4OLnuInLmMhs6wPaTJTUboANOgGCGiJ9dbmUU2EegWbxbizKLSSRO/TafL9VxfGfi/PSscr2uvHLYj7eanLKReOFybHx9h82FeAbmowmeYB08gF8ur8NGRwJ1BC28f8Rvq08r3cj5jQ+65jHcVBMSubyeS28Ovx+HXbkK7HNe5kXleNpEa+66OthmlznapSph5VTyD8TI/DFanw3wapi8QygxpzE3P+lu7j0CfwmE8BJI1037rrP4buFHGMcTGdrqc/wB0R7gKsc91Gfj1NvrOC4UyjSZTYXMaxrWi9rCJymR9lMpGtVk7mBfrF42smcRWYwS6B1KSdmN7n/7jfSwW7kc1R4gWuNxBE3tM217K+I4jDBoXQIh026RcHXmsZ1WMhmY1+x/NO1nue3KDHhsdAY1Mfn1SPR6jxQVYc15D6dyHOLrGx1vH6JfDfLdSbTLRn+fkdEFzblwidsoAHRL4EOLQwMa+R/bEWJD5SLHfhcVSqHMW5rh2oEEa6OgE32hFDbqcQnEVGVIIY0NNy1pvJe7aB4QfzWnwV/ic98HQNBJkA3JGYTc+0LnuGtZVqVKrtgYJNi97i82/6RkA9UxxXjjGuadJbfuj2k7VMbenZV6bKgOhO/NYz+LEvFKkPmVGFwcdGiJDXPd5iQuTrfGZaTkNyIk9d+60fh34lwlNmV7jmJJcSSQSdSQp/JjVXw5ydOs4Vh2gQXZnSSTMiTqZ38/ZarGQs/B42hUg03td2It2Gy0Wq9xnZZ2sooogkUUUlARVI0XpKwuN/FeHww8TwTyBlK3RyW9N2UpxHHNptJJExIB3uB9yF85x38U4f4GjKCNfdch8S/HBq1JY4hoJLZ2mCR6gKL5J8a4+G/TPxFxx76zzmME2HSZ/fdYVXGDLMrFxPEi4nqk6r3G94WPpb26PeY9NCtxAu8IMJZtQZhNxKTlEbpKuYyJ/Ja6OtimxaLoVF2Y6eqSp0i5rfFEdOa0MG4yQs7JprjbTbadkLDY5zHgjYiO8pqnTIbqmvgXg7MVjqbaklrS55Gk5RafMhHj5peW6j7fhcOH06bnt8Za1xkaGAT7p4UxyClNvoAAPJXXW898ubh8zvltu4g5+4uTr09kSliGjN8zVrS0b3iQY8ljDipY4Evgwb2tNo05BBdxVv1Zt+Si5yNJ48r8dPwR7AZqOI8X06Hnv3U+NsXQyim0ydSOR2udN1yreMuLX5B4T9ROn7ssDH4kk6+ayz8vGo38f/nu95NCpxRzRlabLLxmNcTJJQWjrKDieiw5dcknShxhlXbjikKziOV16GkqpCuV21MLxZzHS0lp6GFuYT42xbNKzj3IP3XI16FpBVaFWyrX8RbL3H1PA/wAT6wAzsY8b3g+yfqfxTbNqJj+7fvC+OGvyXor8yqly/rO4eO/H1t38WIJ/kAj+7/CRq/xQrZYa0TM5jfeYjl+i+afiZXragRbl/Tnj8f8AHVcY+PcXWaWl8NOzQGj2XL1sS52qqKom6HWcIskqanQdRyFnG4lDcSqX3V6Z3IWmBc+0Lx9QRCplIVAU0I66JsoWrxxQNaajzBEch9k9gZBB5pGsyQyN2hOYJ+x2WNb4tovaW2sYuug/g/h//l1Xf6aR9XPb+QK54U/CT0XW/wALMQyma7nkCcjb9ifzT8P7J8/6V9UkBefOHNZGK4/RAOUg67rCrfEzgYa7wwIsD7khdmnA+NPrlzyXHTRdhwTgDWs/EYzw0xdrNC7e/RZ/wBwX8RUNSo3+VS15OdqB5aqfFXGTiMQWNJ+W0xbQkdOS4bNR6Vu7qL8c4iHgCmxtOkJytAjzPMrnql7mSnMU+Z6AAdAElVfaAe5UTlfQZfGpS9TFcgo9yEam2quROyzapDpIR/nTsl8Y6f8AClGQFaOdmPm87o/4QETaUnSde+yO2slTnPatSlsFVtPsUYmSpPojY9Yp8s8vzVSDujh/IqZU5Ros5oQCnHslVFPoqlTYXphevbZHp0wDpqvHDolsTEqR6qjmlGrCFUaJ7TYG0obivSIQyZKqIt+NDCV7Bh20XR8Jw5IM6G89lzHD8IajxsBqV1nEsaGsYabcrSfEB0Fx2lZeSfxfjz1xWjbLZdV8I8JY6kXkuEu20gAAbdV8z/8A7kuiLLt/gfjrm06l7F/hB7CYk6KdXHk88plNOuPDKRm5sDPi7qjsBREAtcbDdY2P48TIFswjbfW3r6hYWK+Kq4cWiIbAFuQ6q5nlfrHUXxPxFSw2EbQwb5JBzEgyCfq13uuTwNpcU3VwjXuOUjUkxpfbkE7R+H8rA5xJ3sFn26eMWcRr1A9NSs+ubxK220oAAbGdv1ed4WFjmkHsiTVPe4CKd52CG9EGLbETCVxOKadCqmy4ih1TDmhCwsF45ap/ENkWRldHjyzbSjgmFajSHuiotEirFdrQhzOiIxiBtYtULlfIqFBbRoMIdQq7gUKo39904K8qC0Be5YF9USANdUvmRsJiBZCaQbIzkDLdOJoddipg8O6o7K0SUw85iALk2AXX8A4aKLds5aSefYKtss/6UwXDwxoAI09UerhM7IFjJ/ZWlRozNjHvHZV+SA+CCMwkHqP1t6JE5bD/AA1VLwDABOs+tl0TeHiA28D9+q0KAHzGDlm+yBXxIBygDa6e+C0hqVGsAkWkXAPuVRtF0CTfpb8k4aYiUIg7/eEbO4gVGBt2t8LjmMaXRvxpDb6EgAH39loP4vh2UW06lPxAkZgJt4iDbfRYFTibS6wsOUKPXSrnuaM4ujFVlMDwhoIP911z3HacPI6roGcQDnNOnQ6rG+ITFRym9tMOY5fENS4CZruS4k7LWdM8uzWCpuLgQtV1rboTWhlDk4+qvw2vnORwkwTmF4i5lTZvk8c9cPGqzgjVcIWwZkHQ7FLOJUNN7WLArEQEu186qvzJIGqehs21y8EoBJBXrnmE9FsUmLrwXInT9lCqGQqsaYB5H20KchXLQz6maRHmgPbC9quIEBLPJRIftw9Nde5kJtNP4PClxAAEp8J5PfD+Cl+cizRO2pXS1ntIvebETsR07aJPDtbSaG2POf8AZFZSDjy0i/8AtZJGXIbO4F7TFtpmLpqtUfAguMXBIgA8wSr0cO1pAcLgTpGugnWeyK2pzgkWAvadt5RtITHOFUdAfSD+azK9YOczLIJHjnZ0mw6RBW7SbeY2i5/fNANAZpytJHfSeSJeDvYAHh3nnJPso6gObh0BKdytIENLfM/YIVTAucSRUeB6+5S+qt40VrtbJ0J81VuGadjA3P8AhNNbsZzbAa+ukIby6bNDdAS48+YFvXkhBTFYdrWy3XbfzWNxU5mgnkulGHdE69QVz3EYPZTe23j6rnDSkpqhhQLlGpsEoPEa9/lt/wC4/ktJynLgCriC89BYLofh3ClnjgEnnpH6lYFChcDckLvcHSwwDGGpBsJLIBP93dPK6ZwGlhmlxDWBrJkDl+SXxvDWxaxWti8K6kRDS8ROYadraeaWp1C7S0ai0dLlR2renMYnh5mNkFtGJXXVaAMyIPt3VaXCmH6iR1EfaZRyfs5RtMoBa7kuuxXBGgWqTadDPpslG8HaIc51uRsfQ9kD2c2Dzv2RaTiSABAkBdKzh0yHMbA0gm6V4ngg35YYIvt3T2TIxNCHdEvXZt0W5xClIvt+Sxqlz9lO2sF4dhPmPyi3MrqOG8ObIbTu7fSe5OwSfwrQaGve5ubQRMcytCvxF1mhpbOoAse+59UM8qpWwTs0ZwMvI27SimkGgXGYnTn58ktVqta6cjhOwk+14RqVUGIB6TI8uaEjOc57vE4mefTuo/MJna4H+OavRffSLazyQ2VDmII0gjWIO3JAeOc6P1ge3JF+e7SG5rTl05G+5XtQZZuecG+vmhPrCJBPYD/CNgV1cwIvz+nrz05ob8YZ8MR/c78hCoKJmTmEjoPZEputYmO5/RALU4AmTbUw7/1KtVIcCc4m1oA267oFRxAsZbyBBM+tkOlTFSxGXnI19Ewvi6mVhMzNgfufyWNWfLR2TmPJLhTBBAGoGyzsW6TbTRR9b4zWJF9WCSdkphmlziSrVGyU1QbAiFtOIyvNP8CoDOXHKIsA7Qk/ouiq4cEw+5OzSDz1EbIHC8KG0xMzFxYgzcHn5rQZTDPFMuDZAIEX1hSVUwLX0pNIuAtDHOsTB0BERruh18fiKRAxFCn4tMtt41EXCI+u6xIEna5Ra9R0ZiJ6A5oj7JEVfimugGk+NgKjtOZBMhGDaI0YSRpJJv3OqQq4lxdmcXCegO3ZHBcGy4Gw+p0eUCEE9rYamCSKcZhE5nWM6wXL2lRpUm/y/wDiHcunpqVaiC9oHic3aw35BBpYQNNosTY+GEtmE2tUM/NdmOsDt02S+LxJaaYA5aaCStmhVaP9WY28MSfzWLxZ/jc4zawlCsYR4kXOLr2SgZAWhjXaHmAljTsFMrbTovhum0UwTJJJIHnHNO1C0yS4SOYB6eSR4LVEZXMAaGC+hJOvSER5ANmwOR0nmeqbG9nxinEaNDRpH5qr6zYjneyRo1u/3HYWRTEy4ehARpL19NzxDTEcvaxCG3D1G/RGbnmdPndXOBaRmZm7Z7+iJTe4OB273nqBp5o2AsLXqjMHtDnROmQ+XPuoKzXTOZh6ifcfoj4jGUr5j2deR3M6JXiDLMIq0xm+kiT7zHJOAxVeYHjaeVwdekzCG3DyPrHLVv6rOq0iBFpMyXR3tfVSgx0asHfVPRBPoMzxmLn9+uscuyepcNZqC4uk6OIiEjUL2kljSDIBd1G0jrF+qvgsNUOZ1WpJm4JO/WJ58k9DbzjBDSI1IEntO6wjVzODW3Jt5la/FsHkDQ2csbn7dLpbgNItqOcBJaLWB11N7aBRG9v+S/E8EGPidA0e36yq0my5reZA5ra43hs2V/MGbRvMJDh+VlWm5wBAdcFVtM6bTqcEwXQREmIHQb7ey8GIIbeO5MnvCtXxxqOOVurpLu3IbbKlVstlzJkx9QEnvJseibNV9ejnBdBJERJaOkn3TDKpAhgtfTTvKXrhgECkGk7jp13RKIhh+ogXItudoSpEsfRqvbYOdJFrfe3ujNoVhElpIGmtv7jqmsFVbM5so2b/AITD+INdzMWBygT6o2elMLTLG/WI7Tfy0UGCc9ziwgkC8z+iAH1Nm22vryuUM40NdBhhGo1nkZlICfOLTBFjYEjoAfFzSXHaYEQZm/tdPtxMmZHmJ0WX8RPBAAEa2QrEq92drSO3oq16pOyLgMNloNM3JzHz/wBkJ4lwA3Kj62l4dDg6OVoBJ0GkkadVTFveW+FwkjffsfzTPz2SDIHQnkvcQ/O05YJ0mABfvsqc9ZrM48PzCHEXytLgCNsxKaZTe2JJIIuTbzhWbgy05gRtmtOnIk6dFWpUBJLp7ZZB6WT2B6Qgak+c+S8qkAS0kT0k+90Oq8QABfztPPZUIMzy5OkT1SAvjLZygif+4DQksKqym0f8veZgKU6pzXPl7TPbZFaYMl0jkTaT5+yYe4ulmLTlHIkj8t0rVoNn6QYttt5JmniiQTldAMb/ALK8NX9kfqkCdEEZbAgfU10eRm4XraoBIcRFzLREcr6brwYrwy4h1wZEBo5yZN0Ci5ryDBO40/ZGmqskxQGRt3GxjMIKnAqUiqRr4Y03nnqi8QAgHof37JPgz/E6dPD7ysp23v6NPiJDiY0ttER+/cLBrNgdit0VA0BgAM5vFq6dbnby5rHrMJkQqvZYdHnYMuDHBzwDsGg66deqJicM7LAmdAdDBvPe26mArTSYQ/K4WNzJiwbCXdxEvcZaWkSM1z532VMrNUZmHAhpcSdtp302KrRpEFxc07R11nz6r2mxjRMuc7Um416JatWcBOZzQJjRBNB+IbALgGECMxAPSEdmMlsECwvsO8LEp4gvIztJbFrR/wCP5ytbDkNvki0j6fcJUy+J4jLgCTAGrdB0AKHTZJJcXVHbHQC+w/VNF45QTsLoRw8NnPDR1N51BG6YeYNpfU8TAwCZE7DeBosvjFTM4+g9VsYaplY+QMzhA3tvdYrnA1GgmTmFvNT9XjOGs4A0otaBryCWwlICq2Rz+ydxFMZCRaSNBGgQsFVDaskaA/kp+rn6iVaRzawRpy802yjfUQe3qr18XMQAeuvmqHBhviFQmbnX7aeitimJoECW1GOB1abG/JCa0h1yNLDWw0OiP8sEbwef2S/i0FotE9bQR7oD11Vp8OYTuCFf5WzTI9/IoTGkyLNdrMCfzXlcPAgGe5An2QDP4ZxFrnyv9+a9otIMOHnYX67oOGbWgSIPM/4TFCpnnOXNubkWnkNz5pB7iKu8abzp5RdD/Em0jboP1VmOzD/cdlYVo1t5f5QGaaDHN/qA5GJP6pQvewhrg8yLNbsOpTbqkjwBpjUxyHXzCjHiZeRmjS+/JML40ANaHGDlCxsBUIqOyjNbYTHoUzxpjnObl0y6DUeSTwVP5bzJiRdLGNrzjw1GMGfM4EOEakfmUPEYgNaTvJQX4pnO/wDSevZZ+KeKjgA64J8978k7izxy00+BcQyZ5AM3BO3OIT2f5gJaWwbyenMCFlYZrYsPEE9UYSBEBwFxaw1m9kTs859ezUsPAWgayZ0jSFWoWACXO6RA87go+HguDfCbSNAOcapis4bt8zEdlTMpTsczXOfAi8GPQXRPxMkAiZ/d53XozEwNev8Ai0L1zS23hnePv3SCzWtH0tDe0bJbE1GkgTJ1daRfSeXojGgNQR6+qE+nOkA87ykYeOouDJa4SCDytoRAWLhaLhWBMSTI5StZ2HMH+da5NtUlTGaPEABz19ET/i8bw3ssU25jc5iT+9Fklgc4tmxtIVsTiiWBrSDGnY6e6XwbHB4Lhvof0U65XL/nTZocOphoio49ohWqWkNcYEbkn7WQGtEyGm/cdICOagBEkj3mNRfZUxeMqkOAJk9eaJUqQbgdrKU3Nd/UD914cOAYHOZMket0B61/h8IM8tFY1THibGwvp1tfRGawCLzz3v56LxzbyQI/fNBBip/1GORm68YQ4w7MG67TI5k3nsrOpTDh4QNf3C8/EMG5M72PayRmTUbTiGyO9+90L5zf6pnoAgMLHGIk22nbW5Rvl9/sgFKNITLM07SZ/wDGLrwsLZlpeZ1kAaq1bDuJkAQN9ELWxMk7aqiRkSCSM08xpygfdL18BmdmJH76JymQARYHttHUWWca9OTNvWD1iUSTe6r2smoVfg2F3hHiHMrVwmHa0QABa53KmFwoN7gG8AJiq3KAWASbSbRtEQi1OiGNwzs8tFgOv7KLhsOQJv8AfyTFIGTm8RPKw/2QcVi8oubTcSnLYFKtMNHK02UNUmGtcCbXMHa8+y9a9kE/Ubdr85VRUdIzFoaBqSJ3t2S2DeQhojaZcSdefUKlRwEFxzEgX0mRsAfZLuxoiYtoLgWSRxjiRHUwUA+cog9FBTiMsX8j66IdN8QZzE9NOgT1KmD1J0tMcggEX03u8LgbaQQLTz1SbuFOaZDgYW5UwcgNk9YIE+WqjKJ0ykX3j9UTLQ0z/mZWgkSYI9U1SZmpxF/dXrYcb29vbZK0y+kbEke/ZTrdXjlp5iWPblm06SY+ysQxpGa97Rf180011OpLXmRyEyCqVaLQIAkm0m59Qqs0nt42tTG8HTSY800aM31vO49Cp+HGWIBgQJE37oFJr2t8M3NtwO90iGdSJsBH75/qjU6ZAOYzsl6jXiDItsBc/omKNUn6tfsg1S3WCY3AHL96Sj03tH9PqP8ACoen+PPqqODhvHbdINDCUQ+SNB91KroMZgOkJahVfT0I5wLT3n7qjsfUJPhb55R9ylTgD2y0EnW/pt2SzHNmMouM3bXT0UUVxJeu8OLrQcuaZvqBqUpQo580nQqKJhq4EEAQbSbR0Rw8E3a06G4m5Xqigwn0AXCed+sJfGU2F7gQZaJmR9ojdeKJgrRe0NcQ3UiQTIN43HVFGHbmyhogFuok+LuoogGarxpA1IkWWVTp+KeaiiZNLD4W2adNo/NNYYRYSF4olQap0BdDxIMa9FFEjDfQ+k84/QKOwwFuf6KKJwgaDpAOknS3UIlWgBJBIAExz7rxRBmoMCTra1rcvZGcwSGgQCdrc+SiiQWxGEaMovqNTN+aB8uIOsjTbWFFEA/SwzTqB5Dkr1cGAY5A6W25aeaiiQZ9ckbzaIN/3olDXIJ/eyiiYf/Z"/>
          <p:cNvSpPr>
            <a:spLocks noChangeAspect="1" noChangeArrowheads="1"/>
          </p:cNvSpPr>
          <p:nvPr/>
        </p:nvSpPr>
        <p:spPr bwMode="auto">
          <a:xfrm>
            <a:off x="2479940" y="19891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8073" name="Picture 9" descr="C:\Users\localuser\Desktop\down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4545" y="2293938"/>
            <a:ext cx="483058" cy="468000"/>
          </a:xfrm>
          <a:prstGeom prst="rect">
            <a:avLst/>
          </a:prstGeom>
          <a:noFill/>
          <a:extLst>
            <a:ext uri="{909E8E84-426E-40DD-AFC4-6F175D3DCCD1}">
              <a14:hiddenFill xmlns:a14="http://schemas.microsoft.com/office/drawing/2010/main">
                <a:solidFill>
                  <a:srgbClr val="FFFFFF"/>
                </a:solidFill>
              </a14:hiddenFill>
            </a:ext>
          </a:extLst>
        </p:spPr>
      </p:pic>
      <p:pic>
        <p:nvPicPr>
          <p:cNvPr id="88079" name="Picture 15" descr="https://encrypted-tbn2.gstatic.com/images?q=tbn:ANd9GcSUWBNd7Lpv9NwuN9vwm_w2RPkOViHWtegD1bFD3KeAG4Lo-Ctj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1958" y="3043027"/>
            <a:ext cx="63312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1152" y="5872948"/>
            <a:ext cx="471935" cy="576000"/>
          </a:xfrm>
          <a:prstGeom prst="rect">
            <a:avLst/>
          </a:prstGeom>
        </p:spPr>
      </p:pic>
      <p:pic>
        <p:nvPicPr>
          <p:cNvPr id="46" name="Picture 2" descr="D:\Dropbox\INFO290 Data Mining\Machine Learning IJCNN2012\fig\examples\arabian-hors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1870" y="5868561"/>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3860879" y="5868562"/>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48" name="TextBox 47"/>
          <p:cNvSpPr txBox="1"/>
          <p:nvPr/>
        </p:nvSpPr>
        <p:spPr>
          <a:xfrm>
            <a:off x="8022204" y="5868562"/>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49" name="Picture 4" descr="https://encrypted-tbn3.gstatic.com/images?q=tbn:ANd9GcRl7sXyx1I_8w7v3hVMGEcuiPjr8nKTQ1SS6ekq6KddKiodr1hml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0576" y="5868561"/>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encrypted-tbn3.gstatic.com/images?q=tbn:ANd9GcSvfhJF5-a8W_4_IhKQ8qxHeAA2duLfzUVLI8UO8KAYGvfgjEbGD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6095" y="5868561"/>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2" descr="https://encrypted-tbn0.gstatic.com/images?q=tbn:ANd9GcQk5x0gBGpZkweOFXdgQjhT5scXb_FlZmlCNHNo02_-7SVGSrEda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1110" y="5872948"/>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encrypted-tbn0.gstatic.com/images?q=tbn:ANd9GcT8hV8XK6bxm9Nxx6KKk4706fOCqhbFVggZb31OxlDTnfLon2zew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0010" y="5872948"/>
            <a:ext cx="783121" cy="576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5172" y="3321209"/>
            <a:ext cx="1250727" cy="904523"/>
          </a:xfrm>
          <a:prstGeom prst="rect">
            <a:avLst/>
          </a:prstGeom>
        </p:spPr>
      </p:pic>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90314" y="2273590"/>
            <a:ext cx="1249005" cy="889505"/>
          </a:xfrm>
          <a:prstGeom prst="rect">
            <a:avLst/>
          </a:prstGeom>
        </p:spPr>
      </p:pic>
      <p:pic>
        <p:nvPicPr>
          <p:cNvPr id="55" name="Picture 6" descr="https://encrypted-tbn2.gstatic.com/images?q=tbn:ANd9GcTMMCtLR2qUYYlJOqJ9Cwh1fpdZWNO-rDavoPHdxA8gJZnW1jgLr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91235" y="2204160"/>
            <a:ext cx="1236258" cy="98963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https://encrypted-tbn3.gstatic.com/images?q=tbn:ANd9GcSPGPkZToiFRlyyhEnIb2nC7Es9i1OcpNGUBTsB0O5Ssreg3fHc"/>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90316" y="3279502"/>
            <a:ext cx="1249005" cy="863583"/>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11"/>
          <p:cNvCxnSpPr/>
          <p:nvPr/>
        </p:nvCxnSpPr>
        <p:spPr>
          <a:xfrm>
            <a:off x="2845899" y="2602616"/>
            <a:ext cx="1025008" cy="5911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8" name="Straight Arrow Connector 11"/>
          <p:cNvCxnSpPr/>
          <p:nvPr/>
        </p:nvCxnSpPr>
        <p:spPr>
          <a:xfrm flipV="1">
            <a:off x="2923907" y="3665239"/>
            <a:ext cx="742322" cy="1082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9" name="Straight Arrow Connector 11"/>
          <p:cNvCxnSpPr/>
          <p:nvPr/>
        </p:nvCxnSpPr>
        <p:spPr>
          <a:xfrm flipH="1">
            <a:off x="5412178" y="2633368"/>
            <a:ext cx="1061340" cy="5297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0" name="Straight Arrow Connector 11"/>
          <p:cNvCxnSpPr/>
          <p:nvPr/>
        </p:nvCxnSpPr>
        <p:spPr>
          <a:xfrm flipH="1">
            <a:off x="5412179" y="3585576"/>
            <a:ext cx="1130237" cy="1257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1" name="TextBox 60"/>
          <p:cNvSpPr txBox="1"/>
          <p:nvPr/>
        </p:nvSpPr>
        <p:spPr>
          <a:xfrm rot="20791424">
            <a:off x="3940498" y="3134374"/>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62" name="TextBox 61"/>
          <p:cNvSpPr txBox="1"/>
          <p:nvPr/>
        </p:nvSpPr>
        <p:spPr>
          <a:xfrm rot="20924765">
            <a:off x="5073148" y="2999735"/>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sp>
        <p:nvSpPr>
          <p:cNvPr id="63" name="TextBox 62"/>
          <p:cNvSpPr txBox="1"/>
          <p:nvPr/>
        </p:nvSpPr>
        <p:spPr>
          <a:xfrm rot="20791424">
            <a:off x="3744719" y="3478405"/>
            <a:ext cx="468052" cy="373668"/>
          </a:xfrm>
          <a:prstGeom prst="rect">
            <a:avLst/>
          </a:prstGeom>
          <a:noFill/>
        </p:spPr>
        <p:txBody>
          <a:bodyPr wrap="square" rtlCol="0">
            <a:spAutoFit/>
          </a:bodyPr>
          <a:lstStyle/>
          <a:p>
            <a:r>
              <a:rPr lang="en-US" b="1" dirty="0" smtClean="0">
                <a:solidFill>
                  <a:srgbClr val="0000FF"/>
                </a:solidFill>
              </a:rPr>
              <a:t>X</a:t>
            </a:r>
            <a:endParaRPr lang="en-US" b="1" dirty="0">
              <a:solidFill>
                <a:srgbClr val="0000FF"/>
              </a:solidFill>
            </a:endParaRPr>
          </a:p>
        </p:txBody>
      </p:sp>
      <p:sp>
        <p:nvSpPr>
          <p:cNvPr id="64" name="TextBox 63"/>
          <p:cNvSpPr txBox="1"/>
          <p:nvPr/>
        </p:nvSpPr>
        <p:spPr>
          <a:xfrm rot="20924765">
            <a:off x="4987134" y="3413029"/>
            <a:ext cx="468052" cy="373668"/>
          </a:xfrm>
          <a:prstGeom prst="rect">
            <a:avLst/>
          </a:prstGeom>
          <a:noFill/>
        </p:spPr>
        <p:txBody>
          <a:bodyPr wrap="square" rtlCol="0">
            <a:spAutoFit/>
          </a:bodyPr>
          <a:lstStyle/>
          <a:p>
            <a:r>
              <a:rPr lang="en-US" altLang="zh-CN" b="1" dirty="0" smtClean="0">
                <a:solidFill>
                  <a:srgbClr val="FF0000"/>
                </a:solidFill>
              </a:rPr>
              <a:t>-</a:t>
            </a:r>
            <a:r>
              <a:rPr lang="en-US" b="1" dirty="0" smtClean="0">
                <a:solidFill>
                  <a:srgbClr val="FF0000"/>
                </a:solidFill>
              </a:rPr>
              <a:t> </a:t>
            </a:r>
            <a:endParaRPr lang="en-US" b="1" dirty="0">
              <a:solidFill>
                <a:srgbClr val="FF0000"/>
              </a:solidFill>
            </a:endParaRPr>
          </a:p>
        </p:txBody>
      </p:sp>
      <p:cxnSp>
        <p:nvCxnSpPr>
          <p:cNvPr id="65" name="Straight Connector 64"/>
          <p:cNvCxnSpPr/>
          <p:nvPr/>
        </p:nvCxnSpPr>
        <p:spPr>
          <a:xfrm flipH="1">
            <a:off x="4134764" y="2457112"/>
            <a:ext cx="895377" cy="19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30043" y="3753096"/>
            <a:ext cx="704819" cy="540000"/>
          </a:xfrm>
          <a:prstGeom prst="rect">
            <a:avLst/>
          </a:prstGeom>
        </p:spPr>
      </p:pic>
      <p:cxnSp>
        <p:nvCxnSpPr>
          <p:cNvPr id="66" name="Straight Connector 65"/>
          <p:cNvCxnSpPr/>
          <p:nvPr/>
        </p:nvCxnSpPr>
        <p:spPr>
          <a:xfrm flipH="1">
            <a:off x="4449277" y="2204160"/>
            <a:ext cx="502856" cy="2376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88073"/>
                                        </p:tgtEl>
                                      </p:cBhvr>
                                      <p:by x="150000" y="150000"/>
                                    </p:animScale>
                                  </p:childTnLst>
                                </p:cTn>
                              </p:par>
                              <p:par>
                                <p:cTn id="19" presetID="6" presetClass="emph" presetSubtype="0" fill="hold" nodeType="withEffect">
                                  <p:stCondLst>
                                    <p:cond delay="0"/>
                                  </p:stCondLst>
                                  <p:childTnLst>
                                    <p:animScale>
                                      <p:cBhvr>
                                        <p:cTn id="20" dur="1000" fill="hold"/>
                                        <p:tgtEl>
                                          <p:spTgt spid="88079"/>
                                        </p:tgtEl>
                                      </p:cBhvr>
                                      <p:by x="150000" y="150000"/>
                                    </p:animScale>
                                  </p:childTnLst>
                                </p:cTn>
                              </p:par>
                              <p:par>
                                <p:cTn id="21" presetID="6" presetClass="emph" presetSubtype="0" fill="hold" nodeType="withEffect">
                                  <p:stCondLst>
                                    <p:cond delay="0"/>
                                  </p:stCondLst>
                                  <p:childTnLst>
                                    <p:animScale>
                                      <p:cBhvr>
                                        <p:cTn id="22" dur="1000" fill="hold"/>
                                        <p:tgtEl>
                                          <p:spTgt spid="37"/>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Content Placeholder 2"/>
          <p:cNvSpPr>
            <a:spLocks noGrp="1"/>
          </p:cNvSpPr>
          <p:nvPr>
            <p:ph idx="1"/>
          </p:nvPr>
        </p:nvSpPr>
        <p:spPr/>
        <p:txBody>
          <a:bodyPr>
            <a:normAutofit/>
          </a:bodyPr>
          <a:lstStyle/>
          <a:p>
            <a:r>
              <a:rPr lang="en-US" dirty="0"/>
              <a:t>Train on </a:t>
            </a:r>
            <a:r>
              <a:rPr lang="en-US" dirty="0" smtClean="0"/>
              <a:t>labeled from source and target domains </a:t>
            </a:r>
          </a:p>
          <a:p>
            <a:endParaRPr lang="en-US" dirty="0"/>
          </a:p>
          <a:p>
            <a:endParaRPr lang="en-US" dirty="0"/>
          </a:p>
          <a:p>
            <a:endParaRPr lang="en-US" dirty="0"/>
          </a:p>
          <a:p>
            <a:endParaRPr lang="en-US" dirty="0"/>
          </a:p>
          <a:p>
            <a:endParaRPr lang="en-US" dirty="0"/>
          </a:p>
          <a:p>
            <a:r>
              <a:rPr lang="en-US" dirty="0"/>
              <a:t>Test on test data</a:t>
            </a:r>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777" y="2970491"/>
            <a:ext cx="1209134" cy="96792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65" y="4003667"/>
            <a:ext cx="1213420" cy="87506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104" y="2804254"/>
            <a:ext cx="1388012" cy="90007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1304" y="4195771"/>
            <a:ext cx="1202457" cy="899982"/>
          </a:xfrm>
          <a:prstGeom prst="rect">
            <a:avLst/>
          </a:prstGeom>
        </p:spPr>
      </p:pic>
      <p:sp>
        <p:nvSpPr>
          <p:cNvPr id="9" name="右箭头 8"/>
          <p:cNvSpPr/>
          <p:nvPr/>
        </p:nvSpPr>
        <p:spPr>
          <a:xfrm>
            <a:off x="4406939" y="3821117"/>
            <a:ext cx="936104" cy="40611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H="1">
            <a:off x="1754645" y="2636912"/>
            <a:ext cx="1170130" cy="2664296"/>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396160" y="2636912"/>
            <a:ext cx="1170130" cy="2664296"/>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7070" y="3318334"/>
            <a:ext cx="1167282" cy="844176"/>
          </a:xfrm>
          <a:prstGeom prst="rect">
            <a:avLst/>
          </a:prstGeom>
        </p:spPr>
      </p:pic>
      <p:pic>
        <p:nvPicPr>
          <p:cNvPr id="15" name="Picture 6" descr="https://encrypted-tbn2.gstatic.com/images?q=tbn:ANd9GcTMMCtLR2qUYYlJOqJ9Cwh1fpdZWNO-rDavoPHdxA8gJZnW1jgLr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8714" y="2276872"/>
            <a:ext cx="1114278" cy="8919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73353" y="3168862"/>
            <a:ext cx="1224063" cy="871742"/>
          </a:xfrm>
          <a:prstGeom prst="rect">
            <a:avLst/>
          </a:prstGeom>
        </p:spPr>
      </p:pic>
      <p:pic>
        <p:nvPicPr>
          <p:cNvPr id="17" name="Picture 10" descr="https://encrypted-tbn2.gstatic.com/images?q=tbn:ANd9GcR_jHQupFUjn-LCMt6qG3sEbVul3JT9hphgB-FJG84OjLG9Mu27X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45562" y="4228941"/>
            <a:ext cx="1205700" cy="8336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21152" y="5872948"/>
            <a:ext cx="471935" cy="576000"/>
          </a:xfrm>
          <a:prstGeom prst="rect">
            <a:avLst/>
          </a:prstGeom>
        </p:spPr>
      </p:pic>
      <p:pic>
        <p:nvPicPr>
          <p:cNvPr id="23" name="Picture 2" descr="D:\Dropbox\INFO290 Data Mining\Machine Learning IJCNN2012\fig\examples\arabian-hors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1870" y="5868561"/>
            <a:ext cx="586560" cy="576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860879" y="5868562"/>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sp>
        <p:nvSpPr>
          <p:cNvPr id="25" name="TextBox 24"/>
          <p:cNvSpPr txBox="1"/>
          <p:nvPr/>
        </p:nvSpPr>
        <p:spPr>
          <a:xfrm>
            <a:off x="8022204" y="5868562"/>
            <a:ext cx="519195" cy="584775"/>
          </a:xfrm>
          <a:prstGeom prst="rect">
            <a:avLst/>
          </a:prstGeom>
          <a:noFill/>
        </p:spPr>
        <p:txBody>
          <a:bodyPr wrap="square" rtlCol="0">
            <a:spAutoFit/>
          </a:bodyPr>
          <a:lstStyle/>
          <a:p>
            <a:r>
              <a:rPr lang="en-US" sz="3200" b="1" dirty="0" smtClean="0">
                <a:solidFill>
                  <a:srgbClr val="FF0000"/>
                </a:solidFill>
              </a:rPr>
              <a:t>?</a:t>
            </a:r>
            <a:endParaRPr lang="en-US" sz="3200" b="1" dirty="0">
              <a:solidFill>
                <a:srgbClr val="FF0000"/>
              </a:solidFill>
            </a:endParaRPr>
          </a:p>
        </p:txBody>
      </p:sp>
      <p:pic>
        <p:nvPicPr>
          <p:cNvPr id="26" name="Picture 4" descr="https://encrypted-tbn3.gstatic.com/images?q=tbn:ANd9GcRl7sXyx1I_8w7v3hVMGEcuiPjr8nKTQ1SS6ekq6KddKiodr1hmlQ"/>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30576" y="5868561"/>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encrypted-tbn3.gstatic.com/images?q=tbn:ANd9GcSvfhJF5-a8W_4_IhKQ8qxHeAA2duLfzUVLI8UO8KAYGvfgjEbGD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36095" y="5868561"/>
            <a:ext cx="793327" cy="576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2" descr="https://encrypted-tbn0.gstatic.com/images?q=tbn:ANd9GcQk5x0gBGpZkweOFXdgQjhT5scXb_FlZmlCNHNo02_-7SVGSrEdaw"/>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91110" y="5872948"/>
            <a:ext cx="833071" cy="576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encrypted-tbn0.gstatic.com/images?q=tbn:ANd9GcT8hV8XK6bxm9Nxx6KKk4706fOCqhbFVggZb31OxlDTnfLon2zew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40010" y="5872948"/>
            <a:ext cx="783121" cy="576000"/>
          </a:xfrm>
          <a:prstGeom prst="rect">
            <a:avLst/>
          </a:prstGeom>
          <a:noFill/>
          <a:extLst>
            <a:ext uri="{909E8E84-426E-40DD-AFC4-6F175D3DCCD1}">
              <a14:hiddenFill xmlns:a14="http://schemas.microsoft.com/office/drawing/2010/main">
                <a:solidFill>
                  <a:srgbClr val="FFFFFF"/>
                </a:solidFill>
              </a14:hiddenFill>
            </a:ext>
          </a:extLst>
        </p:spPr>
      </p:pic>
      <p:sp>
        <p:nvSpPr>
          <p:cNvPr id="10" name="Bevel 9"/>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90098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t>Online learning and its applications</a:t>
            </a:r>
            <a:endParaRPr lang="en-US" dirty="0"/>
          </a:p>
          <a:p>
            <a:r>
              <a:rPr lang="en-US" dirty="0" smtClean="0">
                <a:solidFill>
                  <a:schemeClr val="bg1">
                    <a:lumMod val="65000"/>
                  </a:schemeClr>
                </a:solidFill>
              </a:rPr>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17</a:t>
            </a:fld>
            <a:endParaRPr lang="zh-CN" altLang="en-US"/>
          </a:p>
        </p:txBody>
      </p:sp>
    </p:spTree>
    <p:extLst>
      <p:ext uri="{BB962C8B-B14F-4D97-AF65-F5344CB8AC3E}">
        <p14:creationId xmlns:p14="http://schemas.microsoft.com/office/powerpoint/2010/main" val="1882112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993729" y="4413587"/>
            <a:ext cx="533557"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Online Learning?</a:t>
            </a:r>
            <a:endParaRPr lang="en-US" dirty="0"/>
          </a:p>
        </p:txBody>
      </p:sp>
      <p:sp>
        <p:nvSpPr>
          <p:cNvPr id="6" name="Content Placeholder 5"/>
          <p:cNvSpPr>
            <a:spLocks noGrp="1"/>
          </p:cNvSpPr>
          <p:nvPr>
            <p:ph sz="half" idx="1"/>
          </p:nvPr>
        </p:nvSpPr>
        <p:spPr/>
        <p:txBody>
          <a:bodyPr/>
          <a:lstStyle/>
          <a:p>
            <a:r>
              <a:rPr lang="en-US" dirty="0" smtClean="0"/>
              <a:t>Batch/Offline learning</a:t>
            </a:r>
          </a:p>
          <a:p>
            <a:pPr lvl="1"/>
            <a:r>
              <a:rPr lang="en-US" sz="2000" dirty="0" smtClean="0"/>
              <a:t>Observe a </a:t>
            </a:r>
            <a:r>
              <a:rPr lang="en-US" sz="2000" b="1" dirty="0" smtClean="0"/>
              <a:t>batch</a:t>
            </a:r>
            <a:r>
              <a:rPr lang="en-US" sz="2000" dirty="0" smtClean="0"/>
              <a:t> of training data</a:t>
            </a:r>
          </a:p>
          <a:p>
            <a:pPr lvl="1"/>
            <a:endParaRPr lang="en-US" sz="2000" dirty="0" smtClean="0"/>
          </a:p>
          <a:p>
            <a:pPr lvl="1"/>
            <a:r>
              <a:rPr lang="en-US" sz="2000" dirty="0" smtClean="0"/>
              <a:t>Learn </a:t>
            </a:r>
            <a:r>
              <a:rPr lang="en-US" sz="2000" dirty="0"/>
              <a:t>a model from </a:t>
            </a:r>
            <a:r>
              <a:rPr lang="en-US" sz="2000" dirty="0" smtClean="0"/>
              <a:t>them</a:t>
            </a:r>
          </a:p>
          <a:p>
            <a:pPr lvl="1"/>
            <a:r>
              <a:rPr lang="en-US" sz="2000" dirty="0" smtClean="0"/>
              <a:t>Predict new samples accurately</a:t>
            </a:r>
            <a:endParaRPr lang="en-US" sz="2000" dirty="0"/>
          </a:p>
        </p:txBody>
      </p:sp>
      <p:sp>
        <p:nvSpPr>
          <p:cNvPr id="7" name="Content Placeholder 6"/>
          <p:cNvSpPr>
            <a:spLocks noGrp="1"/>
          </p:cNvSpPr>
          <p:nvPr>
            <p:ph sz="half" idx="2"/>
          </p:nvPr>
        </p:nvSpPr>
        <p:spPr/>
        <p:txBody>
          <a:bodyPr/>
          <a:lstStyle/>
          <a:p>
            <a:r>
              <a:rPr lang="en-US" dirty="0" smtClean="0"/>
              <a:t>Online learning</a:t>
            </a:r>
          </a:p>
          <a:p>
            <a:pPr lvl="1"/>
            <a:r>
              <a:rPr lang="en-US" sz="2000" dirty="0" smtClean="0"/>
              <a:t>Observe a </a:t>
            </a:r>
            <a:r>
              <a:rPr lang="en-US" sz="2000" b="1" dirty="0" smtClean="0"/>
              <a:t>sequence</a:t>
            </a:r>
            <a:r>
              <a:rPr lang="en-US" sz="2000" dirty="0" smtClean="0"/>
              <a:t> of data</a:t>
            </a:r>
          </a:p>
          <a:p>
            <a:pPr marL="457200" lvl="1" indent="0">
              <a:buNone/>
            </a:pPr>
            <a:endParaRPr lang="en-US" sz="2000" dirty="0" smtClean="0"/>
          </a:p>
          <a:p>
            <a:pPr lvl="1"/>
            <a:r>
              <a:rPr lang="en-US" sz="2000" dirty="0" smtClean="0"/>
              <a:t>Learn </a:t>
            </a:r>
            <a:r>
              <a:rPr lang="en-US" sz="2000" dirty="0"/>
              <a:t>a </a:t>
            </a:r>
            <a:r>
              <a:rPr lang="en-US" sz="2000" dirty="0" smtClean="0"/>
              <a:t>model </a:t>
            </a:r>
            <a:r>
              <a:rPr lang="en-US" sz="2000" b="1" dirty="0" smtClean="0"/>
              <a:t>incrementally </a:t>
            </a:r>
            <a:r>
              <a:rPr lang="en-US" sz="2000" dirty="0" smtClean="0"/>
              <a:t>as instances come</a:t>
            </a:r>
          </a:p>
          <a:p>
            <a:pPr lvl="1"/>
            <a:r>
              <a:rPr lang="en-US" sz="2000" dirty="0" smtClean="0"/>
              <a:t>Make </a:t>
            </a:r>
            <a:r>
              <a:rPr lang="en-US" sz="2000" dirty="0"/>
              <a:t>the sequence of </a:t>
            </a:r>
            <a:r>
              <a:rPr lang="en-US" sz="2000" dirty="0" smtClean="0"/>
              <a:t>online predictions </a:t>
            </a:r>
            <a:r>
              <a:rPr lang="en-US" sz="2000" dirty="0"/>
              <a:t>accurately</a:t>
            </a:r>
          </a:p>
        </p:txBody>
      </p:sp>
      <p:sp>
        <p:nvSpPr>
          <p:cNvPr id="10" name="Slide Number Placeholder 9"/>
          <p:cNvSpPr>
            <a:spLocks noGrp="1"/>
          </p:cNvSpPr>
          <p:nvPr>
            <p:ph type="sldNum" sz="quarter" idx="12"/>
          </p:nvPr>
        </p:nvSpPr>
        <p:spPr/>
        <p:txBody>
          <a:bodyPr/>
          <a:lstStyle/>
          <a:p>
            <a:fld id="{889B3E5E-9888-410B-8750-2191BA36B2F2}" type="slidenum">
              <a:rPr lang="en-US" smtClean="0"/>
              <a:t>18</a:t>
            </a:fld>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136" y="4292423"/>
            <a:ext cx="4722688" cy="1256945"/>
          </a:xfrm>
          <a:prstGeom prst="rect">
            <a:avLst/>
          </a:prstGeom>
        </p:spPr>
      </p:pic>
      <p:cxnSp>
        <p:nvCxnSpPr>
          <p:cNvPr id="23" name="Straight Arrow Connector 22"/>
          <p:cNvCxnSpPr/>
          <p:nvPr/>
        </p:nvCxnSpPr>
        <p:spPr>
          <a:xfrm>
            <a:off x="6201139" y="5196149"/>
            <a:ext cx="1056242"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13173" y="5330873"/>
            <a:ext cx="1686872" cy="369332"/>
          </a:xfrm>
          <a:prstGeom prst="rect">
            <a:avLst/>
          </a:prstGeom>
          <a:noFill/>
        </p:spPr>
        <p:txBody>
          <a:bodyPr wrap="none" rtlCol="0">
            <a:spAutoFit/>
          </a:bodyPr>
          <a:lstStyle/>
          <a:p>
            <a:r>
              <a:rPr lang="en-US" dirty="0" smtClean="0"/>
              <a:t>Update a model</a:t>
            </a:r>
          </a:p>
        </p:txBody>
      </p:sp>
      <p:cxnSp>
        <p:nvCxnSpPr>
          <p:cNvPr id="25" name="Straight Arrow Connector 24"/>
          <p:cNvCxnSpPr/>
          <p:nvPr/>
        </p:nvCxnSpPr>
        <p:spPr>
          <a:xfrm>
            <a:off x="7610218" y="4614314"/>
            <a:ext cx="900225"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99899" y="4908117"/>
            <a:ext cx="900225"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7113" y="4581128"/>
            <a:ext cx="660400" cy="609600"/>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8834" y="4476069"/>
            <a:ext cx="660400" cy="609600"/>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4257" y="4476069"/>
            <a:ext cx="660400" cy="609600"/>
          </a:xfrm>
          <a:prstGeom prst="rect">
            <a:avLst/>
          </a:prstGeom>
        </p:spPr>
      </p:pic>
      <p:sp>
        <p:nvSpPr>
          <p:cNvPr id="31" name="Rectangle 30"/>
          <p:cNvSpPr/>
          <p:nvPr/>
        </p:nvSpPr>
        <p:spPr>
          <a:xfrm>
            <a:off x="7437839" y="5073619"/>
            <a:ext cx="1358705" cy="338554"/>
          </a:xfrm>
          <a:prstGeom prst="rect">
            <a:avLst/>
          </a:prstGeom>
        </p:spPr>
        <p:txBody>
          <a:bodyPr wrap="none">
            <a:spAutoFit/>
          </a:bodyPr>
          <a:lstStyle/>
          <a:p>
            <a:r>
              <a:rPr lang="en-US" sz="1600" dirty="0" smtClean="0"/>
              <a:t>True response</a:t>
            </a:r>
            <a:endParaRPr lang="en-US" dirty="0"/>
          </a:p>
        </p:txBody>
      </p:sp>
      <p:sp>
        <p:nvSpPr>
          <p:cNvPr id="32" name="Rounded Rectangle 31"/>
          <p:cNvSpPr/>
          <p:nvPr/>
        </p:nvSpPr>
        <p:spPr>
          <a:xfrm>
            <a:off x="8553902" y="4400749"/>
            <a:ext cx="533557"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sp>
        <p:nvSpPr>
          <p:cNvPr id="33" name="Rectangle 32"/>
          <p:cNvSpPr/>
          <p:nvPr/>
        </p:nvSpPr>
        <p:spPr>
          <a:xfrm>
            <a:off x="7377584" y="4116029"/>
            <a:ext cx="1544334" cy="338554"/>
          </a:xfrm>
          <a:prstGeom prst="rect">
            <a:avLst/>
          </a:prstGeom>
        </p:spPr>
        <p:txBody>
          <a:bodyPr wrap="none">
            <a:spAutoFit/>
          </a:bodyPr>
          <a:lstStyle/>
          <a:p>
            <a:r>
              <a:rPr lang="en-US" sz="1600" dirty="0" smtClean="0"/>
              <a:t>Make prediction</a:t>
            </a:r>
            <a:endParaRPr lang="en-US" dirty="0"/>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63" y="4752661"/>
            <a:ext cx="792480" cy="731520"/>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14953282"/>
              </p:ext>
            </p:extLst>
          </p:nvPr>
        </p:nvGraphicFramePr>
        <p:xfrm>
          <a:off x="2144688" y="2492896"/>
          <a:ext cx="1122201" cy="343024"/>
        </p:xfrm>
        <a:graphic>
          <a:graphicData uri="http://schemas.openxmlformats.org/presentationml/2006/ole">
            <mc:AlternateContent xmlns:mc="http://schemas.openxmlformats.org/markup-compatibility/2006">
              <mc:Choice xmlns:v="urn:schemas-microsoft-com:vml" Requires="v">
                <p:oleObj spid="_x0000_s77288" name="公式" r:id="rId7" imgW="660240" imgH="253800" progId="Equation.3">
                  <p:embed/>
                </p:oleObj>
              </mc:Choice>
              <mc:Fallback>
                <p:oleObj name="公式" r:id="rId7" imgW="660240" imgH="253800" progId="Equation.3">
                  <p:embed/>
                  <p:pic>
                    <p:nvPicPr>
                      <p:cNvPr id="0" name=""/>
                      <p:cNvPicPr/>
                      <p:nvPr/>
                    </p:nvPicPr>
                    <p:blipFill>
                      <a:blip r:embed="rId8"/>
                      <a:stretch>
                        <a:fillRect/>
                      </a:stretch>
                    </p:blipFill>
                    <p:spPr>
                      <a:xfrm>
                        <a:off x="2144688" y="2492896"/>
                        <a:ext cx="1122201" cy="343024"/>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90357001"/>
              </p:ext>
            </p:extLst>
          </p:nvPr>
        </p:nvGraphicFramePr>
        <p:xfrm>
          <a:off x="5964748" y="2509839"/>
          <a:ext cx="1874573" cy="307975"/>
        </p:xfrm>
        <a:graphic>
          <a:graphicData uri="http://schemas.openxmlformats.org/presentationml/2006/ole">
            <mc:AlternateContent xmlns:mc="http://schemas.openxmlformats.org/markup-compatibility/2006">
              <mc:Choice xmlns:v="urn:schemas-microsoft-com:vml" Requires="v">
                <p:oleObj spid="_x0000_s77289" name="公式" r:id="rId9" imgW="1104840" imgH="228600" progId="Equation.3">
                  <p:embed/>
                </p:oleObj>
              </mc:Choice>
              <mc:Fallback>
                <p:oleObj name="公式" r:id="rId9" imgW="1104840" imgH="228600" progId="Equation.3">
                  <p:embed/>
                  <p:pic>
                    <p:nvPicPr>
                      <p:cNvPr id="0" name=""/>
                      <p:cNvPicPr>
                        <a:picLocks noChangeAspect="1" noChangeArrowheads="1"/>
                      </p:cNvPicPr>
                      <p:nvPr/>
                    </p:nvPicPr>
                    <p:blipFill>
                      <a:blip r:embed="rId10"/>
                      <a:srcRect/>
                      <a:stretch>
                        <a:fillRect/>
                      </a:stretch>
                    </p:blipFill>
                    <p:spPr bwMode="auto">
                      <a:xfrm>
                        <a:off x="5964748" y="2509839"/>
                        <a:ext cx="18745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908943" y="5818038"/>
            <a:ext cx="7431675" cy="923330"/>
          </a:xfrm>
          <a:prstGeom prst="rect">
            <a:avLst/>
          </a:prstGeom>
        </p:spPr>
        <p:txBody>
          <a:bodyPr wrap="square">
            <a:spAutoFit/>
          </a:bodyPr>
          <a:lstStyle/>
          <a:p>
            <a:r>
              <a:rPr lang="en-US" dirty="0"/>
              <a:t>Online learning is the process of </a:t>
            </a:r>
            <a:r>
              <a:rPr lang="en-US" dirty="0">
                <a:solidFill>
                  <a:srgbClr val="0000FF"/>
                </a:solidFill>
              </a:rPr>
              <a:t>answering</a:t>
            </a:r>
            <a:r>
              <a:rPr lang="en-US" dirty="0"/>
              <a:t> a </a:t>
            </a:r>
            <a:r>
              <a:rPr lang="en-US" dirty="0">
                <a:solidFill>
                  <a:srgbClr val="0000FF"/>
                </a:solidFill>
              </a:rPr>
              <a:t>sequence</a:t>
            </a:r>
            <a:r>
              <a:rPr lang="en-US" dirty="0"/>
              <a:t> of questions given (maybe partial) knowledge of the correct answers to previous questions and possibly additional available information. [</a:t>
            </a:r>
            <a:r>
              <a:rPr lang="en-US" dirty="0" smtClean="0"/>
              <a:t>Shal11</a:t>
            </a:r>
            <a:r>
              <a:rPr lang="en-US" dirty="0"/>
              <a:t>] </a:t>
            </a:r>
          </a:p>
        </p:txBody>
      </p:sp>
    </p:spTree>
    <p:extLst>
      <p:ext uri="{BB962C8B-B14F-4D97-AF65-F5344CB8AC3E}">
        <p14:creationId xmlns:p14="http://schemas.microsoft.com/office/powerpoint/2010/main" val="22970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build="p"/>
      <p:bldP spid="24" grpId="0"/>
      <p:bldP spid="31" grpId="0"/>
      <p:bldP spid="32" grpId="0" animBg="1"/>
      <p:bldP spid="3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Prediction </a:t>
            </a:r>
            <a:r>
              <a:rPr lang="en-US" dirty="0" smtClean="0"/>
              <a:t>Algorithm</a:t>
            </a:r>
            <a:endParaRPr lang="en-US" dirty="0"/>
          </a:p>
        </p:txBody>
      </p:sp>
      <p:sp>
        <p:nvSpPr>
          <p:cNvPr id="3" name="Content Placeholder 2"/>
          <p:cNvSpPr>
            <a:spLocks noGrp="1"/>
          </p:cNvSpPr>
          <p:nvPr>
            <p:ph idx="1"/>
          </p:nvPr>
        </p:nvSpPr>
        <p:spPr>
          <a:xfrm>
            <a:off x="495300" y="1600201"/>
            <a:ext cx="8592159" cy="4525963"/>
          </a:xfrm>
        </p:spPr>
        <p:txBody>
          <a:bodyPr/>
          <a:lstStyle/>
          <a:p>
            <a:r>
              <a:rPr lang="en-US" altLang="zh-CN" sz="3000" dirty="0" smtClean="0">
                <a:solidFill>
                  <a:srgbClr val="000000"/>
                </a:solidFill>
                <a:cs typeface="Segoe UI" pitchFamily="18" charset="0"/>
              </a:rPr>
              <a:t>An</a:t>
            </a:r>
            <a:r>
              <a:rPr lang="en-US" altLang="zh-CN" sz="3000" dirty="0" smtClean="0">
                <a:cs typeface="Times New Roman" pitchFamily="18" charset="0"/>
              </a:rPr>
              <a:t> </a:t>
            </a:r>
            <a:r>
              <a:rPr lang="en-US" altLang="zh-CN" sz="3000" dirty="0" smtClean="0">
                <a:solidFill>
                  <a:srgbClr val="000000"/>
                </a:solidFill>
                <a:cs typeface="Segoe UI" pitchFamily="18" charset="0"/>
              </a:rPr>
              <a:t>initial</a:t>
            </a:r>
            <a:r>
              <a:rPr lang="en-US" altLang="zh-CN" sz="3000" dirty="0" smtClean="0">
                <a:cs typeface="Times New Roman" pitchFamily="18" charset="0"/>
              </a:rPr>
              <a:t> </a:t>
            </a:r>
            <a:r>
              <a:rPr lang="en-US" altLang="zh-CN" sz="3000" dirty="0" smtClean="0">
                <a:solidFill>
                  <a:srgbClr val="000000"/>
                </a:solidFill>
                <a:cs typeface="Segoe UI" pitchFamily="18" charset="0"/>
              </a:rPr>
              <a:t>prediction</a:t>
            </a:r>
            <a:r>
              <a:rPr lang="en-US" altLang="zh-CN" sz="3000" dirty="0" smtClean="0">
                <a:cs typeface="Times New Roman" pitchFamily="18" charset="0"/>
              </a:rPr>
              <a:t> </a:t>
            </a:r>
            <a:r>
              <a:rPr lang="en-US" altLang="zh-CN" sz="3000" dirty="0" smtClean="0">
                <a:solidFill>
                  <a:srgbClr val="000000"/>
                </a:solidFill>
                <a:cs typeface="Segoe UI" pitchFamily="18" charset="0"/>
              </a:rPr>
              <a:t>rule</a:t>
            </a:r>
          </a:p>
          <a:p>
            <a:r>
              <a:rPr lang="en-US" sz="3000" dirty="0" smtClean="0"/>
              <a:t>For </a:t>
            </a:r>
            <a:r>
              <a:rPr lang="en-US" sz="3000" i="1" dirty="0" smtClean="0">
                <a:latin typeface="Times New Roman" pitchFamily="18" charset="0"/>
                <a:cs typeface="Times New Roman" pitchFamily="18" charset="0"/>
              </a:rPr>
              <a:t>t </a:t>
            </a:r>
            <a:r>
              <a:rPr lang="en-US" sz="3000" dirty="0" smtClean="0"/>
              <a:t>= </a:t>
            </a:r>
            <a:r>
              <a:rPr lang="en-US" sz="3000" dirty="0" smtClean="0">
                <a:latin typeface="Times New Roman" pitchFamily="18" charset="0"/>
                <a:cs typeface="Times New Roman" pitchFamily="18" charset="0"/>
              </a:rPr>
              <a:t>1, 2</a:t>
            </a:r>
            <a:r>
              <a:rPr lang="en-US" sz="3000" dirty="0">
                <a:latin typeface="Times New Roman" pitchFamily="18" charset="0"/>
                <a:cs typeface="Times New Roman" pitchFamily="18" charset="0"/>
              </a:rPr>
              <a:t>, …</a:t>
            </a:r>
          </a:p>
          <a:p>
            <a:pPr lvl="1"/>
            <a:r>
              <a:rPr lang="en-US" dirty="0" smtClean="0"/>
              <a:t>We </a:t>
            </a:r>
            <a:r>
              <a:rPr lang="en-US" dirty="0"/>
              <a:t>observe </a:t>
            </a:r>
            <a:r>
              <a:rPr lang="en-US" dirty="0" smtClean="0"/>
              <a:t>    and </a:t>
            </a:r>
            <a:r>
              <a:rPr lang="en-US" dirty="0"/>
              <a:t>make a </a:t>
            </a:r>
            <a:r>
              <a:rPr lang="en-US" dirty="0" smtClean="0"/>
              <a:t>prediction</a:t>
            </a:r>
          </a:p>
          <a:p>
            <a:pPr lvl="1"/>
            <a:r>
              <a:rPr lang="en-US" altLang="zh-CN" dirty="0">
                <a:solidFill>
                  <a:srgbClr val="000000"/>
                </a:solidFill>
                <a:cs typeface="Segoe UI" pitchFamily="18" charset="0"/>
              </a:rPr>
              <a:t>We</a:t>
            </a:r>
            <a:r>
              <a:rPr lang="en-US" altLang="zh-CN" dirty="0">
                <a:cs typeface="Times New Roman" pitchFamily="18" charset="0"/>
              </a:rPr>
              <a:t> </a:t>
            </a:r>
            <a:r>
              <a:rPr lang="en-US" altLang="zh-CN" dirty="0">
                <a:solidFill>
                  <a:srgbClr val="000000"/>
                </a:solidFill>
                <a:cs typeface="Segoe UI" pitchFamily="18" charset="0"/>
              </a:rPr>
              <a:t>observe</a:t>
            </a:r>
            <a:r>
              <a:rPr lang="en-US" altLang="zh-CN" dirty="0">
                <a:cs typeface="Times New Roman" pitchFamily="18" charset="0"/>
              </a:rPr>
              <a:t> </a:t>
            </a:r>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true</a:t>
            </a:r>
            <a:r>
              <a:rPr lang="en-US" altLang="zh-CN" dirty="0">
                <a:cs typeface="Times New Roman" pitchFamily="18" charset="0"/>
              </a:rPr>
              <a:t> </a:t>
            </a:r>
            <a:r>
              <a:rPr lang="en-US" altLang="zh-CN" dirty="0">
                <a:solidFill>
                  <a:srgbClr val="000000"/>
                </a:solidFill>
                <a:cs typeface="Segoe UI" pitchFamily="18" charset="0"/>
              </a:rPr>
              <a:t>outcome</a:t>
            </a:r>
            <a:r>
              <a:rPr lang="en-US" altLang="zh-CN" dirty="0">
                <a:cs typeface="Times New Roman" pitchFamily="18" charset="0"/>
              </a:rPr>
              <a:t> </a:t>
            </a:r>
            <a:r>
              <a:rPr lang="en-US" altLang="zh-CN" i="1" dirty="0" err="1" smtClean="0">
                <a:solidFill>
                  <a:srgbClr val="000000"/>
                </a:solidFill>
                <a:latin typeface="Times New Roman" pitchFamily="18" charset="0"/>
                <a:cs typeface="Times New Roman" pitchFamily="18" charset="0"/>
              </a:rPr>
              <a:t>y</a:t>
            </a:r>
            <a:r>
              <a:rPr lang="en-US" altLang="zh-CN" i="1" baseline="-25000" dirty="0" err="1" smtClean="0">
                <a:solidFill>
                  <a:srgbClr val="000000"/>
                </a:solidFill>
                <a:latin typeface="Times New Roman" pitchFamily="18" charset="0"/>
                <a:cs typeface="Times New Roman" pitchFamily="18" charset="0"/>
              </a:rPr>
              <a:t>t</a:t>
            </a:r>
            <a:r>
              <a:rPr lang="en-US" altLang="zh-CN" dirty="0" smtClean="0">
                <a:cs typeface="Times New Roman" pitchFamily="18" charset="0"/>
              </a:rPr>
              <a:t> </a:t>
            </a:r>
            <a:r>
              <a:rPr lang="en-US" altLang="zh-CN" dirty="0" smtClean="0">
                <a:solidFill>
                  <a:srgbClr val="000000"/>
                </a:solidFill>
                <a:cs typeface="Segoe UI" pitchFamily="18" charset="0"/>
              </a:rPr>
              <a:t>and</a:t>
            </a:r>
            <a:r>
              <a:rPr lang="en-US" altLang="zh-CN" dirty="0" smtClean="0">
                <a:cs typeface="Times New Roman" pitchFamily="18" charset="0"/>
              </a:rPr>
              <a:t> </a:t>
            </a:r>
            <a:r>
              <a:rPr lang="en-US" altLang="zh-CN" dirty="0">
                <a:solidFill>
                  <a:srgbClr val="000000"/>
                </a:solidFill>
                <a:cs typeface="Segoe UI" pitchFamily="18" charset="0"/>
              </a:rPr>
              <a:t>then</a:t>
            </a:r>
            <a:r>
              <a:rPr lang="en-US" altLang="zh-CN" dirty="0">
                <a:cs typeface="Times New Roman" pitchFamily="18" charset="0"/>
              </a:rPr>
              <a:t> </a:t>
            </a:r>
            <a:r>
              <a:rPr lang="en-US" altLang="zh-CN" dirty="0">
                <a:solidFill>
                  <a:srgbClr val="000000"/>
                </a:solidFill>
                <a:cs typeface="Segoe UI" pitchFamily="18" charset="0"/>
              </a:rPr>
              <a:t>compute</a:t>
            </a:r>
            <a:r>
              <a:rPr lang="en-US" altLang="zh-CN" dirty="0">
                <a:cs typeface="Times New Roman" pitchFamily="18" charset="0"/>
              </a:rPr>
              <a:t> </a:t>
            </a:r>
            <a:r>
              <a:rPr lang="en-US" altLang="zh-CN" dirty="0">
                <a:solidFill>
                  <a:srgbClr val="000000"/>
                </a:solidFill>
                <a:cs typeface="Segoe UI" pitchFamily="18" charset="0"/>
              </a:rPr>
              <a:t>a</a:t>
            </a:r>
            <a:r>
              <a:rPr lang="en-US" altLang="zh-CN" dirty="0">
                <a:cs typeface="Times New Roman" pitchFamily="18" charset="0"/>
              </a:rPr>
              <a:t> </a:t>
            </a:r>
            <a:r>
              <a:rPr lang="en-US" altLang="zh-CN" dirty="0" smtClean="0">
                <a:solidFill>
                  <a:srgbClr val="000000"/>
                </a:solidFill>
                <a:cs typeface="Segoe UI" pitchFamily="18" charset="0"/>
              </a:rPr>
              <a:t>loss</a:t>
            </a:r>
          </a:p>
          <a:p>
            <a:pPr lvl="1"/>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online</a:t>
            </a:r>
            <a:r>
              <a:rPr lang="en-US" altLang="zh-CN" dirty="0">
                <a:cs typeface="Times New Roman" pitchFamily="18" charset="0"/>
              </a:rPr>
              <a:t> </a:t>
            </a:r>
            <a:r>
              <a:rPr lang="en-US" altLang="zh-CN" dirty="0">
                <a:solidFill>
                  <a:srgbClr val="000000"/>
                </a:solidFill>
                <a:cs typeface="Segoe UI" pitchFamily="18" charset="0"/>
              </a:rPr>
              <a:t>algorithm</a:t>
            </a:r>
            <a:r>
              <a:rPr lang="en-US" altLang="zh-CN" dirty="0">
                <a:cs typeface="Times New Roman" pitchFamily="18" charset="0"/>
              </a:rPr>
              <a:t> </a:t>
            </a:r>
            <a:r>
              <a:rPr lang="en-US" altLang="zh-CN" dirty="0" smtClean="0">
                <a:solidFill>
                  <a:srgbClr val="000000"/>
                </a:solidFill>
                <a:cs typeface="Segoe UI" pitchFamily="18" charset="0"/>
              </a:rPr>
              <a:t>updates</a:t>
            </a:r>
            <a:r>
              <a:rPr lang="en-US" altLang="zh-CN" dirty="0" smtClean="0">
                <a:cs typeface="Times New Roman" pitchFamily="18" charset="0"/>
              </a:rPr>
              <a:t> </a:t>
            </a:r>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prediction</a:t>
            </a:r>
            <a:r>
              <a:rPr lang="en-US" altLang="zh-CN" dirty="0">
                <a:cs typeface="Times New Roman" pitchFamily="18" charset="0"/>
              </a:rPr>
              <a:t> </a:t>
            </a:r>
            <a:r>
              <a:rPr lang="en-US" altLang="zh-CN" dirty="0">
                <a:solidFill>
                  <a:srgbClr val="000000"/>
                </a:solidFill>
                <a:cs typeface="Segoe UI" pitchFamily="18" charset="0"/>
              </a:rPr>
              <a:t>rule</a:t>
            </a:r>
            <a:r>
              <a:rPr lang="en-US" altLang="zh-CN" dirty="0">
                <a:cs typeface="Times New Roman" pitchFamily="18" charset="0"/>
              </a:rPr>
              <a:t> </a:t>
            </a:r>
            <a:r>
              <a:rPr lang="en-US" altLang="zh-CN" dirty="0">
                <a:solidFill>
                  <a:srgbClr val="000000"/>
                </a:solidFill>
                <a:cs typeface="Segoe UI" pitchFamily="18" charset="0"/>
              </a:rPr>
              <a:t>using</a:t>
            </a:r>
            <a:r>
              <a:rPr lang="en-US" altLang="zh-CN" dirty="0">
                <a:cs typeface="Times New Roman" pitchFamily="18" charset="0"/>
              </a:rPr>
              <a:t> </a:t>
            </a:r>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new example</a:t>
            </a:r>
            <a:r>
              <a:rPr lang="en-US" altLang="zh-CN" dirty="0">
                <a:cs typeface="Times New Roman" pitchFamily="18" charset="0"/>
              </a:rPr>
              <a:t> </a:t>
            </a:r>
            <a:r>
              <a:rPr lang="en-US" altLang="zh-CN" dirty="0">
                <a:solidFill>
                  <a:srgbClr val="000000"/>
                </a:solidFill>
                <a:cs typeface="Segoe UI" pitchFamily="18" charset="0"/>
              </a:rPr>
              <a:t>and</a:t>
            </a:r>
            <a:r>
              <a:rPr lang="en-US" altLang="zh-CN" dirty="0">
                <a:cs typeface="Times New Roman" pitchFamily="18" charset="0"/>
              </a:rPr>
              <a:t> </a:t>
            </a:r>
            <a:r>
              <a:rPr lang="en-US" altLang="zh-CN" dirty="0" smtClean="0">
                <a:solidFill>
                  <a:srgbClr val="000000"/>
                </a:solidFill>
                <a:cs typeface="Segoe UI" pitchFamily="18" charset="0"/>
              </a:rPr>
              <a:t>construct  </a:t>
            </a:r>
            <a:endParaRPr lang="en-US" altLang="zh-CN" dirty="0">
              <a:solidFill>
                <a:srgbClr val="000000"/>
              </a:solidFill>
              <a:cs typeface="Segoe UI" pitchFamily="18" charset="0"/>
            </a:endParaRPr>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19</a:t>
            </a:fld>
            <a:endParaRPr lang="zh-CN"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787826563"/>
              </p:ext>
            </p:extLst>
          </p:nvPr>
        </p:nvGraphicFramePr>
        <p:xfrm>
          <a:off x="4772041" y="1700808"/>
          <a:ext cx="651801" cy="468312"/>
        </p:xfrm>
        <a:graphic>
          <a:graphicData uri="http://schemas.openxmlformats.org/presentationml/2006/ole">
            <mc:AlternateContent xmlns:mc="http://schemas.openxmlformats.org/markup-compatibility/2006">
              <mc:Choice xmlns:v="urn:schemas-microsoft-com:vml" Requires="v">
                <p:oleObj spid="_x0000_s90010" name="公式" r:id="rId4" imgW="317160" imgH="228600" progId="Equation.3">
                  <p:embed/>
                </p:oleObj>
              </mc:Choice>
              <mc:Fallback>
                <p:oleObj name="公式" r:id="rId4" imgW="317160" imgH="228600" progId="Equation.3">
                  <p:embed/>
                  <p:pic>
                    <p:nvPicPr>
                      <p:cNvPr id="0" name=""/>
                      <p:cNvPicPr>
                        <a:picLocks noChangeAspect="1" noChangeArrowheads="1"/>
                      </p:cNvPicPr>
                      <p:nvPr/>
                    </p:nvPicPr>
                    <p:blipFill>
                      <a:blip r:embed="rId5"/>
                      <a:srcRect/>
                      <a:stretch>
                        <a:fillRect/>
                      </a:stretch>
                    </p:blipFill>
                    <p:spPr bwMode="auto">
                      <a:xfrm>
                        <a:off x="4772041" y="1700808"/>
                        <a:ext cx="651801"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5380668"/>
              </p:ext>
            </p:extLst>
          </p:nvPr>
        </p:nvGraphicFramePr>
        <p:xfrm>
          <a:off x="6681192" y="2741288"/>
          <a:ext cx="975259" cy="468000"/>
        </p:xfrm>
        <a:graphic>
          <a:graphicData uri="http://schemas.openxmlformats.org/presentationml/2006/ole">
            <mc:AlternateContent xmlns:mc="http://schemas.openxmlformats.org/markup-compatibility/2006">
              <mc:Choice xmlns:v="urn:schemas-microsoft-com:vml" Requires="v">
                <p:oleObj spid="_x0000_s90011" name="公式" r:id="rId6" imgW="495000" imgH="228600" progId="Equation.3">
                  <p:embed/>
                </p:oleObj>
              </mc:Choice>
              <mc:Fallback>
                <p:oleObj name="公式" r:id="rId6" imgW="495000" imgH="228600" progId="Equation.3">
                  <p:embed/>
                  <p:pic>
                    <p:nvPicPr>
                      <p:cNvPr id="0" name=""/>
                      <p:cNvPicPr>
                        <a:picLocks noChangeAspect="1" noChangeArrowheads="1"/>
                      </p:cNvPicPr>
                      <p:nvPr/>
                    </p:nvPicPr>
                    <p:blipFill>
                      <a:blip r:embed="rId7"/>
                      <a:srcRect/>
                      <a:stretch>
                        <a:fillRect/>
                      </a:stretch>
                    </p:blipFill>
                    <p:spPr bwMode="auto">
                      <a:xfrm>
                        <a:off x="6681192" y="2741288"/>
                        <a:ext cx="975259" cy="46800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89361770"/>
              </p:ext>
            </p:extLst>
          </p:nvPr>
        </p:nvGraphicFramePr>
        <p:xfrm>
          <a:off x="2022910" y="3708940"/>
          <a:ext cx="1465263" cy="468312"/>
        </p:xfrm>
        <a:graphic>
          <a:graphicData uri="http://schemas.openxmlformats.org/presentationml/2006/ole">
            <mc:AlternateContent xmlns:mc="http://schemas.openxmlformats.org/markup-compatibility/2006">
              <mc:Choice xmlns:v="urn:schemas-microsoft-com:vml" Requires="v">
                <p:oleObj spid="_x0000_s90012" name="公式" r:id="rId8" imgW="838080" imgH="228600" progId="Equation.3">
                  <p:embed/>
                </p:oleObj>
              </mc:Choice>
              <mc:Fallback>
                <p:oleObj name="公式" r:id="rId8" imgW="838080" imgH="228600" progId="Equation.3">
                  <p:embed/>
                  <p:pic>
                    <p:nvPicPr>
                      <p:cNvPr id="0" name=""/>
                      <p:cNvPicPr/>
                      <p:nvPr/>
                    </p:nvPicPr>
                    <p:blipFill>
                      <a:blip r:embed="rId9"/>
                      <a:stretch>
                        <a:fillRect/>
                      </a:stretch>
                    </p:blipFill>
                    <p:spPr>
                      <a:xfrm>
                        <a:off x="2022910" y="3708940"/>
                        <a:ext cx="1465263" cy="46831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81681372"/>
              </p:ext>
            </p:extLst>
          </p:nvPr>
        </p:nvGraphicFramePr>
        <p:xfrm>
          <a:off x="6825208" y="4645044"/>
          <a:ext cx="764228" cy="468000"/>
        </p:xfrm>
        <a:graphic>
          <a:graphicData uri="http://schemas.openxmlformats.org/presentationml/2006/ole">
            <mc:AlternateContent xmlns:mc="http://schemas.openxmlformats.org/markup-compatibility/2006">
              <mc:Choice xmlns:v="urn:schemas-microsoft-com:vml" Requires="v">
                <p:oleObj spid="_x0000_s90013" name="公式" r:id="rId10" imgW="355320" imgH="228600" progId="Equation.3">
                  <p:embed/>
                </p:oleObj>
              </mc:Choice>
              <mc:Fallback>
                <p:oleObj name="公式" r:id="rId10" imgW="355320" imgH="228600" progId="Equation.3">
                  <p:embed/>
                  <p:pic>
                    <p:nvPicPr>
                      <p:cNvPr id="0" name=""/>
                      <p:cNvPicPr>
                        <a:picLocks noChangeAspect="1" noChangeArrowheads="1"/>
                      </p:cNvPicPr>
                      <p:nvPr/>
                    </p:nvPicPr>
                    <p:blipFill>
                      <a:blip r:embed="rId11"/>
                      <a:srcRect/>
                      <a:stretch>
                        <a:fillRect/>
                      </a:stretch>
                    </p:blipFill>
                    <p:spPr bwMode="auto">
                      <a:xfrm>
                        <a:off x="6825208" y="4645044"/>
                        <a:ext cx="764228" cy="468000"/>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898064100"/>
              </p:ext>
            </p:extLst>
          </p:nvPr>
        </p:nvGraphicFramePr>
        <p:xfrm>
          <a:off x="3050688" y="2733196"/>
          <a:ext cx="339706" cy="468000"/>
        </p:xfrm>
        <a:graphic>
          <a:graphicData uri="http://schemas.openxmlformats.org/presentationml/2006/ole">
            <mc:AlternateContent xmlns:mc="http://schemas.openxmlformats.org/markup-compatibility/2006">
              <mc:Choice xmlns:v="urn:schemas-microsoft-com:vml" Requires="v">
                <p:oleObj spid="_x0000_s90014" name="公式" r:id="rId12" imgW="164880" imgH="228600" progId="Equation.3">
                  <p:embed/>
                </p:oleObj>
              </mc:Choice>
              <mc:Fallback>
                <p:oleObj name="公式" r:id="rId12" imgW="164880" imgH="228600" progId="Equation.3">
                  <p:embed/>
                  <p:pic>
                    <p:nvPicPr>
                      <p:cNvPr id="0" name=""/>
                      <p:cNvPicPr>
                        <a:picLocks noChangeAspect="1" noChangeArrowheads="1"/>
                      </p:cNvPicPr>
                      <p:nvPr/>
                    </p:nvPicPr>
                    <p:blipFill>
                      <a:blip r:embed="rId13"/>
                      <a:srcRect/>
                      <a:stretch>
                        <a:fillRect/>
                      </a:stretch>
                    </p:blipFill>
                    <p:spPr bwMode="auto">
                      <a:xfrm>
                        <a:off x="3050688" y="2733196"/>
                        <a:ext cx="33970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ounded Rectangle 25"/>
          <p:cNvSpPr/>
          <p:nvPr/>
        </p:nvSpPr>
        <p:spPr>
          <a:xfrm>
            <a:off x="3717365" y="5551667"/>
            <a:ext cx="533557"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2563834" y="6199821"/>
            <a:ext cx="1056242"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21618" y="6235410"/>
            <a:ext cx="1039259" cy="369332"/>
          </a:xfrm>
          <a:prstGeom prst="rect">
            <a:avLst/>
          </a:prstGeom>
          <a:noFill/>
        </p:spPr>
        <p:txBody>
          <a:bodyPr wrap="none" rtlCol="0">
            <a:spAutoFit/>
          </a:bodyPr>
          <a:lstStyle/>
          <a:p>
            <a:r>
              <a:rPr lang="en-US" dirty="0" smtClean="0"/>
              <a:t>Update</a:t>
            </a:r>
            <a:r>
              <a:rPr lang="en-US" altLang="zh-CN" i="1" dirty="0">
                <a:solidFill>
                  <a:srgbClr val="000000"/>
                </a:solidFill>
                <a:latin typeface="Times New Roman" pitchFamily="18" charset="0"/>
                <a:cs typeface="Times New Roman" pitchFamily="18" charset="0"/>
              </a:rPr>
              <a:t> </a:t>
            </a:r>
            <a:r>
              <a:rPr lang="en-US" altLang="zh-CN" i="1" dirty="0" err="1" smtClean="0">
                <a:solidFill>
                  <a:srgbClr val="000000"/>
                </a:solidFill>
                <a:latin typeface="Times New Roman" pitchFamily="18" charset="0"/>
                <a:cs typeface="Times New Roman" pitchFamily="18" charset="0"/>
              </a:rPr>
              <a:t>f</a:t>
            </a:r>
            <a:r>
              <a:rPr lang="en-US" altLang="zh-CN" i="1" baseline="-25000" dirty="0" err="1" smtClean="0">
                <a:solidFill>
                  <a:srgbClr val="000000"/>
                </a:solidFill>
                <a:latin typeface="Times New Roman" pitchFamily="18" charset="0"/>
                <a:cs typeface="Times New Roman" pitchFamily="18" charset="0"/>
              </a:rPr>
              <a:t>t</a:t>
            </a:r>
            <a:endParaRPr lang="en-US" dirty="0" smtClean="0"/>
          </a:p>
        </p:txBody>
      </p:sp>
      <p:cxnSp>
        <p:nvCxnSpPr>
          <p:cNvPr id="29" name="Straight Arrow Connector 28"/>
          <p:cNvCxnSpPr/>
          <p:nvPr/>
        </p:nvCxnSpPr>
        <p:spPr>
          <a:xfrm>
            <a:off x="4334089" y="5752394"/>
            <a:ext cx="1555251"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328931" y="6046197"/>
            <a:ext cx="1565569"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90749" y="5614149"/>
            <a:ext cx="660400" cy="609600"/>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22470" y="5614149"/>
            <a:ext cx="660400" cy="609600"/>
          </a:xfrm>
          <a:prstGeom prst="rect">
            <a:avLst/>
          </a:prstGeom>
        </p:spPr>
      </p:pic>
      <p:pic>
        <p:nvPicPr>
          <p:cNvPr id="33" name="Picture 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47893" y="5614149"/>
            <a:ext cx="660400" cy="609600"/>
          </a:xfrm>
          <a:prstGeom prst="rect">
            <a:avLst/>
          </a:prstGeom>
        </p:spPr>
      </p:pic>
      <p:sp>
        <p:nvSpPr>
          <p:cNvPr id="34" name="Rectangle 33"/>
          <p:cNvSpPr/>
          <p:nvPr/>
        </p:nvSpPr>
        <p:spPr>
          <a:xfrm>
            <a:off x="4932672" y="5967114"/>
            <a:ext cx="330540" cy="369332"/>
          </a:xfrm>
          <a:prstGeom prst="rect">
            <a:avLst/>
          </a:prstGeom>
        </p:spPr>
        <p:txBody>
          <a:bodyPr wrap="none">
            <a:spAutoFit/>
          </a:bodyPr>
          <a:lstStyle/>
          <a:p>
            <a:r>
              <a:rPr lang="en-US" altLang="zh-CN" i="1" dirty="0" err="1">
                <a:solidFill>
                  <a:srgbClr val="000000"/>
                </a:solidFill>
                <a:latin typeface="Times New Roman" pitchFamily="18" charset="0"/>
                <a:cs typeface="Times New Roman" pitchFamily="18" charset="0"/>
              </a:rPr>
              <a:t>y</a:t>
            </a:r>
            <a:r>
              <a:rPr lang="en-US" altLang="zh-CN" i="1" baseline="-25000" dirty="0" err="1">
                <a:solidFill>
                  <a:srgbClr val="000000"/>
                </a:solidFill>
                <a:latin typeface="Times New Roman" pitchFamily="18" charset="0"/>
                <a:cs typeface="Times New Roman" pitchFamily="18" charset="0"/>
              </a:rPr>
              <a:t>t</a:t>
            </a:r>
            <a:endParaRPr lang="en-US" dirty="0"/>
          </a:p>
        </p:txBody>
      </p:sp>
      <p:sp>
        <p:nvSpPr>
          <p:cNvPr id="35" name="Rounded Rectangle 34"/>
          <p:cNvSpPr/>
          <p:nvPr/>
        </p:nvSpPr>
        <p:spPr>
          <a:xfrm>
            <a:off x="5979616" y="5538829"/>
            <a:ext cx="533557"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graphicFrame>
        <p:nvGraphicFramePr>
          <p:cNvPr id="36" name="Object 35"/>
          <p:cNvGraphicFramePr>
            <a:graphicFrameLocks/>
          </p:cNvGraphicFramePr>
          <p:nvPr>
            <p:extLst>
              <p:ext uri="{D42A27DB-BD31-4B8C-83A1-F6EECF244321}">
                <p14:modId xmlns:p14="http://schemas.microsoft.com/office/powerpoint/2010/main" val="1464526871"/>
              </p:ext>
            </p:extLst>
          </p:nvPr>
        </p:nvGraphicFramePr>
        <p:xfrm>
          <a:off x="3836374" y="5643130"/>
          <a:ext cx="342239" cy="468000"/>
        </p:xfrm>
        <a:graphic>
          <a:graphicData uri="http://schemas.openxmlformats.org/presentationml/2006/ole">
            <mc:AlternateContent xmlns:mc="http://schemas.openxmlformats.org/markup-compatibility/2006">
              <mc:Choice xmlns:v="urn:schemas-microsoft-com:vml" Requires="v">
                <p:oleObj spid="_x0000_s90015" name="公式" r:id="rId15" imgW="164880" imgH="228600" progId="Equation.3">
                  <p:embed/>
                </p:oleObj>
              </mc:Choice>
              <mc:Fallback>
                <p:oleObj name="公式" r:id="rId15" imgW="164880" imgH="228600" progId="Equation.3">
                  <p:embed/>
                  <p:pic>
                    <p:nvPicPr>
                      <p:cNvPr id="0" name=""/>
                      <p:cNvPicPr preferRelativeResize="0">
                        <a:picLocks noChangeAspect="1" noChangeArrowheads="1"/>
                      </p:cNvPicPr>
                      <p:nvPr/>
                    </p:nvPicPr>
                    <p:blipFill>
                      <a:blip r:embed="rId16"/>
                      <a:srcRect/>
                      <a:stretch>
                        <a:fillRect/>
                      </a:stretch>
                    </p:blipFill>
                    <p:spPr bwMode="auto">
                      <a:xfrm>
                        <a:off x="3836374" y="5643130"/>
                        <a:ext cx="342239"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343858522"/>
              </p:ext>
            </p:extLst>
          </p:nvPr>
        </p:nvGraphicFramePr>
        <p:xfrm>
          <a:off x="2222697" y="6048415"/>
          <a:ext cx="263128" cy="261937"/>
        </p:xfrm>
        <a:graphic>
          <a:graphicData uri="http://schemas.openxmlformats.org/presentationml/2006/ole">
            <mc:AlternateContent xmlns:mc="http://schemas.openxmlformats.org/markup-compatibility/2006">
              <mc:Choice xmlns:v="urn:schemas-microsoft-com:vml" Requires="v">
                <p:oleObj spid="_x0000_s90016" name="公式" r:id="rId17" imgW="126720" imgH="126720" progId="Equation.3">
                  <p:embed/>
                </p:oleObj>
              </mc:Choice>
              <mc:Fallback>
                <p:oleObj name="公式" r:id="rId17" imgW="126720" imgH="126720" progId="Equation.3">
                  <p:embed/>
                  <p:pic>
                    <p:nvPicPr>
                      <p:cNvPr id="0" name=""/>
                      <p:cNvPicPr>
                        <a:picLocks noChangeAspect="1" noChangeArrowheads="1"/>
                      </p:cNvPicPr>
                      <p:nvPr/>
                    </p:nvPicPr>
                    <p:blipFill>
                      <a:blip r:embed="rId18"/>
                      <a:srcRect/>
                      <a:stretch>
                        <a:fillRect/>
                      </a:stretch>
                    </p:blipFill>
                    <p:spPr bwMode="auto">
                      <a:xfrm>
                        <a:off x="2222697" y="6048415"/>
                        <a:ext cx="26312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p:cNvGraphicFramePr>
          <p:nvPr>
            <p:extLst>
              <p:ext uri="{D42A27DB-BD31-4B8C-83A1-F6EECF244321}">
                <p14:modId xmlns:p14="http://schemas.microsoft.com/office/powerpoint/2010/main" val="2659440557"/>
              </p:ext>
            </p:extLst>
          </p:nvPr>
        </p:nvGraphicFramePr>
        <p:xfrm>
          <a:off x="4640966" y="5229200"/>
          <a:ext cx="995760" cy="468312"/>
        </p:xfrm>
        <a:graphic>
          <a:graphicData uri="http://schemas.openxmlformats.org/presentationml/2006/ole">
            <mc:AlternateContent xmlns:mc="http://schemas.openxmlformats.org/markup-compatibility/2006">
              <mc:Choice xmlns:v="urn:schemas-microsoft-com:vml" Requires="v">
                <p:oleObj spid="_x0000_s90017" name="公式" r:id="rId19" imgW="495085" imgH="228501" progId="Equation.3">
                  <p:embed/>
                </p:oleObj>
              </mc:Choice>
              <mc:Fallback>
                <p:oleObj name="公式" r:id="rId19" imgW="495085" imgH="228501"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0966" y="5229200"/>
                        <a:ext cx="99576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32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22" presetClass="entr" presetSubtype="2"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34" grpId="0"/>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A Motivating Example– Spam Filtering </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sp>
        <p:nvSpPr>
          <p:cNvPr id="3" name="Content Placeholder 2"/>
          <p:cNvSpPr>
            <a:spLocks noGrp="1"/>
          </p:cNvSpPr>
          <p:nvPr>
            <p:ph idx="1"/>
          </p:nvPr>
        </p:nvSpPr>
        <p:spPr/>
        <p:txBody>
          <a:bodyPr/>
          <a:lstStyle/>
          <a:p>
            <a:endParaRPr lang="en-US" dirty="0"/>
          </a:p>
        </p:txBody>
      </p:sp>
      <p:grpSp>
        <p:nvGrpSpPr>
          <p:cNvPr id="8" name="组合 7"/>
          <p:cNvGrpSpPr/>
          <p:nvPr/>
        </p:nvGrpSpPr>
        <p:grpSpPr>
          <a:xfrm>
            <a:off x="428497" y="1628800"/>
            <a:ext cx="9219971" cy="4183170"/>
            <a:chOff x="28104" y="1547416"/>
            <a:chExt cx="8510742" cy="4183170"/>
          </a:xfrm>
        </p:grpSpPr>
        <p:pic>
          <p:nvPicPr>
            <p:cNvPr id="890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571" y="2471316"/>
              <a:ext cx="202388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2" name="Picture 4" descr="http://liamatkins.co.uk/wp-content/uploads/2013/09/Email-Ope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4" y="2685960"/>
              <a:ext cx="2384615" cy="1586935"/>
            </a:xfrm>
            <a:prstGeom prst="rect">
              <a:avLst/>
            </a:prstGeom>
            <a:noFill/>
            <a:extLst>
              <a:ext uri="{909E8E84-426E-40DD-AFC4-6F175D3DCCD1}">
                <a14:hiddenFill xmlns:a14="http://schemas.microsoft.com/office/drawing/2010/main">
                  <a:solidFill>
                    <a:srgbClr val="FFFFFF"/>
                  </a:solidFill>
                </a14:hiddenFill>
              </a:ext>
            </a:extLst>
          </p:spPr>
        </p:pic>
        <p:pic>
          <p:nvPicPr>
            <p:cNvPr id="89094" name="Picture 6" descr="http://i1-news.softpedia-static.com/images/news2/Windows-7-RTM-Fix-for-Batch-Deletion-of-Over-1-000-Files-Simultaneously-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912" y="3817432"/>
              <a:ext cx="1428800" cy="1428800"/>
            </a:xfrm>
            <a:prstGeom prst="rect">
              <a:avLst/>
            </a:prstGeom>
            <a:noFill/>
            <a:extLst>
              <a:ext uri="{909E8E84-426E-40DD-AFC4-6F175D3DCCD1}">
                <a14:hiddenFill xmlns:a14="http://schemas.microsoft.com/office/drawing/2010/main">
                  <a:solidFill>
                    <a:srgbClr val="FFFFFF"/>
                  </a:solidFill>
                </a14:hiddenFill>
              </a:ext>
            </a:extLst>
          </p:spPr>
        </p:pic>
        <p:pic>
          <p:nvPicPr>
            <p:cNvPr id="89096" name="Picture 8" descr="http://www.panhandlepost.com/wp-content/uploads/2013/08/Laptop-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547416"/>
              <a:ext cx="1872208" cy="1399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2731" y="4300998"/>
              <a:ext cx="2520280" cy="461665"/>
            </a:xfrm>
            <a:prstGeom prst="rect">
              <a:avLst/>
            </a:prstGeom>
            <a:noFill/>
          </p:spPr>
          <p:txBody>
            <a:bodyPr wrap="square" rtlCol="0">
              <a:spAutoFit/>
            </a:bodyPr>
            <a:lstStyle/>
            <a:p>
              <a:r>
                <a:rPr lang="en-US" altLang="zh-CN" sz="2400" dirty="0" smtClean="0"/>
                <a:t>Incoming Emails</a:t>
              </a:r>
              <a:endParaRPr lang="zh-CN" altLang="en-US" sz="2400" dirty="0"/>
            </a:p>
          </p:txBody>
        </p:sp>
        <p:sp>
          <p:nvSpPr>
            <p:cNvPr id="11" name="TextBox 10"/>
            <p:cNvSpPr txBox="1"/>
            <p:nvPr/>
          </p:nvSpPr>
          <p:spPr>
            <a:xfrm>
              <a:off x="6942584" y="5268921"/>
              <a:ext cx="1008112" cy="461665"/>
            </a:xfrm>
            <a:prstGeom prst="rect">
              <a:avLst/>
            </a:prstGeom>
            <a:noFill/>
          </p:spPr>
          <p:txBody>
            <a:bodyPr wrap="square" rtlCol="0">
              <a:spAutoFit/>
            </a:bodyPr>
            <a:lstStyle/>
            <a:p>
              <a:r>
                <a:rPr lang="en-US" altLang="zh-CN" sz="2400" dirty="0" smtClean="0"/>
                <a:t>Spams</a:t>
              </a:r>
              <a:endParaRPr lang="zh-CN" altLang="en-US" sz="2400" dirty="0"/>
            </a:p>
          </p:txBody>
        </p:sp>
        <p:sp>
          <p:nvSpPr>
            <p:cNvPr id="12" name="TextBox 11"/>
            <p:cNvSpPr txBox="1"/>
            <p:nvPr/>
          </p:nvSpPr>
          <p:spPr>
            <a:xfrm>
              <a:off x="6732240" y="2917077"/>
              <a:ext cx="1806606" cy="461665"/>
            </a:xfrm>
            <a:prstGeom prst="rect">
              <a:avLst/>
            </a:prstGeom>
            <a:noFill/>
          </p:spPr>
          <p:txBody>
            <a:bodyPr wrap="square" rtlCol="0">
              <a:spAutoFit/>
            </a:bodyPr>
            <a:lstStyle/>
            <a:p>
              <a:r>
                <a:rPr lang="en-US" altLang="zh-CN" sz="2400" dirty="0" smtClean="0"/>
                <a:t>Not Spams</a:t>
              </a:r>
              <a:endParaRPr lang="zh-CN" altLang="en-US" sz="2400" dirty="0"/>
            </a:p>
          </p:txBody>
        </p:sp>
        <p:sp>
          <p:nvSpPr>
            <p:cNvPr id="7" name="右箭头 6"/>
            <p:cNvSpPr/>
            <p:nvPr/>
          </p:nvSpPr>
          <p:spPr>
            <a:xfrm>
              <a:off x="2627784" y="3378742"/>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20802255">
              <a:off x="5643490" y="2813750"/>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371670">
              <a:off x="5618063" y="4108157"/>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784951" y="4531832"/>
              <a:ext cx="1839500" cy="461665"/>
            </a:xfrm>
            <a:prstGeom prst="rect">
              <a:avLst/>
            </a:prstGeom>
            <a:noFill/>
          </p:spPr>
          <p:txBody>
            <a:bodyPr wrap="square" rtlCol="0">
              <a:spAutoFit/>
            </a:bodyPr>
            <a:lstStyle/>
            <a:p>
              <a:r>
                <a:rPr lang="en-US" altLang="zh-CN" sz="2400" dirty="0" smtClean="0"/>
                <a:t>Spam Filter</a:t>
              </a:r>
              <a:endParaRPr lang="zh-CN" altLang="en-US" sz="2400" dirty="0"/>
            </a:p>
          </p:txBody>
        </p:sp>
      </p:grpSp>
    </p:spTree>
    <p:extLst>
      <p:ext uri="{BB962C8B-B14F-4D97-AF65-F5344CB8AC3E}">
        <p14:creationId xmlns:p14="http://schemas.microsoft.com/office/powerpoint/2010/main" val="2785649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Prediction Algorithm</a:t>
            </a:r>
          </a:p>
        </p:txBody>
      </p:sp>
      <p:sp>
        <p:nvSpPr>
          <p:cNvPr id="3" name="Content Placeholder 2"/>
          <p:cNvSpPr>
            <a:spLocks noGrp="1"/>
          </p:cNvSpPr>
          <p:nvPr>
            <p:ph idx="1"/>
          </p:nvPr>
        </p:nvSpPr>
        <p:spPr/>
        <p:txBody>
          <a:bodyPr/>
          <a:lstStyle/>
          <a:p>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total</a:t>
            </a:r>
            <a:r>
              <a:rPr lang="en-US" altLang="zh-CN" dirty="0">
                <a:cs typeface="Times New Roman" pitchFamily="18" charset="0"/>
              </a:rPr>
              <a:t> </a:t>
            </a:r>
            <a:r>
              <a:rPr lang="en-US" altLang="zh-CN" dirty="0">
                <a:solidFill>
                  <a:srgbClr val="000000"/>
                </a:solidFill>
                <a:cs typeface="Segoe UI" pitchFamily="18" charset="0"/>
              </a:rPr>
              <a:t>error</a:t>
            </a:r>
            <a:r>
              <a:rPr lang="en-US" altLang="zh-CN" dirty="0">
                <a:cs typeface="Times New Roman" pitchFamily="18" charset="0"/>
              </a:rPr>
              <a:t> </a:t>
            </a:r>
            <a:r>
              <a:rPr lang="en-US" altLang="zh-CN" dirty="0">
                <a:solidFill>
                  <a:srgbClr val="000000"/>
                </a:solidFill>
                <a:cs typeface="Segoe UI" pitchFamily="18" charset="0"/>
              </a:rPr>
              <a:t>of</a:t>
            </a:r>
            <a:r>
              <a:rPr lang="en-US" altLang="zh-CN" dirty="0">
                <a:cs typeface="Times New Roman" pitchFamily="18" charset="0"/>
              </a:rPr>
              <a:t> </a:t>
            </a:r>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method</a:t>
            </a:r>
            <a:r>
              <a:rPr lang="en-US" altLang="zh-CN" dirty="0">
                <a:cs typeface="Times New Roman" pitchFamily="18" charset="0"/>
              </a:rPr>
              <a:t> </a:t>
            </a:r>
            <a:r>
              <a:rPr lang="en-US" altLang="zh-CN" dirty="0" smtClean="0">
                <a:solidFill>
                  <a:srgbClr val="000000"/>
                </a:solidFill>
                <a:cs typeface="Segoe UI" pitchFamily="18" charset="0"/>
              </a:rPr>
              <a:t>is</a:t>
            </a:r>
          </a:p>
          <a:p>
            <a:endParaRPr lang="en-US" altLang="zh-CN" dirty="0">
              <a:solidFill>
                <a:srgbClr val="000000"/>
              </a:solidFill>
              <a:cs typeface="Segoe UI" pitchFamily="18" charset="0"/>
            </a:endParaRPr>
          </a:p>
          <a:p>
            <a:endParaRPr lang="en-US" altLang="zh-CN" dirty="0" smtClean="0">
              <a:solidFill>
                <a:srgbClr val="000000"/>
              </a:solidFill>
              <a:cs typeface="Segoe UI" pitchFamily="18" charset="0"/>
            </a:endParaRPr>
          </a:p>
          <a:p>
            <a:r>
              <a:rPr lang="en-US" altLang="zh-CN" dirty="0" smtClean="0">
                <a:solidFill>
                  <a:srgbClr val="000000"/>
                </a:solidFill>
                <a:cs typeface="Segoe UI" pitchFamily="18" charset="0"/>
              </a:rPr>
              <a:t>Goal: this</a:t>
            </a:r>
            <a:r>
              <a:rPr lang="en-US" altLang="zh-CN" dirty="0" smtClean="0">
                <a:cs typeface="Times New Roman" pitchFamily="18" charset="0"/>
              </a:rPr>
              <a:t> </a:t>
            </a:r>
            <a:r>
              <a:rPr lang="en-US" altLang="zh-CN" dirty="0">
                <a:solidFill>
                  <a:srgbClr val="000000"/>
                </a:solidFill>
                <a:cs typeface="Segoe UI" pitchFamily="18" charset="0"/>
              </a:rPr>
              <a:t>error</a:t>
            </a:r>
            <a:r>
              <a:rPr lang="en-US" altLang="zh-CN" dirty="0">
                <a:cs typeface="Times New Roman" pitchFamily="18" charset="0"/>
              </a:rPr>
              <a:t> </a:t>
            </a:r>
            <a:r>
              <a:rPr lang="en-US" altLang="zh-CN" dirty="0">
                <a:solidFill>
                  <a:srgbClr val="000000"/>
                </a:solidFill>
                <a:cs typeface="Segoe UI" pitchFamily="18" charset="0"/>
              </a:rPr>
              <a:t>to</a:t>
            </a:r>
            <a:r>
              <a:rPr lang="en-US" altLang="zh-CN" dirty="0">
                <a:cs typeface="Times New Roman" pitchFamily="18" charset="0"/>
              </a:rPr>
              <a:t> </a:t>
            </a:r>
            <a:r>
              <a:rPr lang="en-US" altLang="zh-CN" dirty="0">
                <a:solidFill>
                  <a:srgbClr val="000000"/>
                </a:solidFill>
                <a:cs typeface="Segoe UI" pitchFamily="18" charset="0"/>
              </a:rPr>
              <a:t>be</a:t>
            </a:r>
            <a:r>
              <a:rPr lang="en-US" altLang="zh-CN" dirty="0">
                <a:cs typeface="Times New Roman" pitchFamily="18" charset="0"/>
              </a:rPr>
              <a:t> </a:t>
            </a:r>
            <a:r>
              <a:rPr lang="en-US" altLang="zh-CN" dirty="0">
                <a:solidFill>
                  <a:srgbClr val="000000"/>
                </a:solidFill>
                <a:cs typeface="Segoe UI" pitchFamily="18" charset="0"/>
              </a:rPr>
              <a:t>as</a:t>
            </a:r>
            <a:r>
              <a:rPr lang="en-US" altLang="zh-CN" dirty="0">
                <a:cs typeface="Times New Roman" pitchFamily="18" charset="0"/>
              </a:rPr>
              <a:t> </a:t>
            </a:r>
            <a:r>
              <a:rPr lang="en-US" altLang="zh-CN" dirty="0">
                <a:solidFill>
                  <a:srgbClr val="000000"/>
                </a:solidFill>
                <a:cs typeface="Segoe UI" pitchFamily="18" charset="0"/>
              </a:rPr>
              <a:t>small</a:t>
            </a:r>
            <a:r>
              <a:rPr lang="en-US" altLang="zh-CN" dirty="0">
                <a:cs typeface="Times New Roman" pitchFamily="18" charset="0"/>
              </a:rPr>
              <a:t> </a:t>
            </a:r>
            <a:r>
              <a:rPr lang="en-US" altLang="zh-CN" dirty="0">
                <a:solidFill>
                  <a:srgbClr val="000000"/>
                </a:solidFill>
                <a:cs typeface="Segoe UI" pitchFamily="18" charset="0"/>
              </a:rPr>
              <a:t>as</a:t>
            </a:r>
            <a:r>
              <a:rPr lang="en-US" altLang="zh-CN" dirty="0">
                <a:cs typeface="Times New Roman" pitchFamily="18" charset="0"/>
              </a:rPr>
              <a:t> </a:t>
            </a:r>
            <a:r>
              <a:rPr lang="en-US" altLang="zh-CN" dirty="0" smtClean="0">
                <a:solidFill>
                  <a:srgbClr val="000000"/>
                </a:solidFill>
                <a:cs typeface="Segoe UI" pitchFamily="18" charset="0"/>
              </a:rPr>
              <a:t>possible</a:t>
            </a:r>
          </a:p>
          <a:p>
            <a:r>
              <a:rPr lang="en-US" altLang="zh-CN" dirty="0">
                <a:solidFill>
                  <a:srgbClr val="000000"/>
                </a:solidFill>
                <a:cs typeface="Segoe UI" pitchFamily="18" charset="0"/>
              </a:rPr>
              <a:t>Predict</a:t>
            </a:r>
            <a:r>
              <a:rPr lang="en-US" altLang="zh-CN" dirty="0">
                <a:cs typeface="Times New Roman" pitchFamily="18" charset="0"/>
              </a:rPr>
              <a:t> </a:t>
            </a:r>
            <a:r>
              <a:rPr lang="en-US" altLang="zh-CN" dirty="0">
                <a:solidFill>
                  <a:srgbClr val="000000"/>
                </a:solidFill>
                <a:cs typeface="Segoe UI" pitchFamily="18" charset="0"/>
              </a:rPr>
              <a:t>unknown</a:t>
            </a:r>
            <a:r>
              <a:rPr lang="en-US" altLang="zh-CN" dirty="0">
                <a:cs typeface="Times New Roman" pitchFamily="18" charset="0"/>
              </a:rPr>
              <a:t> </a:t>
            </a:r>
            <a:r>
              <a:rPr lang="en-US" altLang="zh-CN" dirty="0">
                <a:solidFill>
                  <a:srgbClr val="000000"/>
                </a:solidFill>
                <a:cs typeface="Segoe UI" pitchFamily="18" charset="0"/>
              </a:rPr>
              <a:t>future</a:t>
            </a:r>
            <a:r>
              <a:rPr lang="en-US" altLang="zh-CN" dirty="0">
                <a:cs typeface="Times New Roman" pitchFamily="18" charset="0"/>
              </a:rPr>
              <a:t> </a:t>
            </a:r>
            <a:r>
              <a:rPr lang="en-US" altLang="zh-CN" dirty="0">
                <a:solidFill>
                  <a:srgbClr val="000000"/>
                </a:solidFill>
                <a:cs typeface="Segoe UI" pitchFamily="18" charset="0"/>
              </a:rPr>
              <a:t>one</a:t>
            </a:r>
            <a:r>
              <a:rPr lang="en-US" altLang="zh-CN" dirty="0">
                <a:cs typeface="Times New Roman" pitchFamily="18" charset="0"/>
              </a:rPr>
              <a:t> </a:t>
            </a:r>
            <a:r>
              <a:rPr lang="en-US" altLang="zh-CN" dirty="0">
                <a:solidFill>
                  <a:srgbClr val="000000"/>
                </a:solidFill>
                <a:cs typeface="Segoe UI" pitchFamily="18" charset="0"/>
              </a:rPr>
              <a:t>step</a:t>
            </a:r>
            <a:r>
              <a:rPr lang="en-US" altLang="zh-CN" dirty="0">
                <a:cs typeface="Times New Roman" pitchFamily="18" charset="0"/>
              </a:rPr>
              <a:t> </a:t>
            </a:r>
            <a:r>
              <a:rPr lang="en-US" altLang="zh-CN" dirty="0">
                <a:solidFill>
                  <a:srgbClr val="000000"/>
                </a:solidFill>
                <a:cs typeface="Segoe UI" pitchFamily="18" charset="0"/>
              </a:rPr>
              <a:t>a</a:t>
            </a:r>
            <a:r>
              <a:rPr lang="en-US" altLang="zh-CN" dirty="0">
                <a:cs typeface="Times New Roman" pitchFamily="18" charset="0"/>
              </a:rPr>
              <a:t> </a:t>
            </a:r>
            <a:r>
              <a:rPr lang="en-US" altLang="zh-CN" dirty="0">
                <a:solidFill>
                  <a:srgbClr val="000000"/>
                </a:solidFill>
                <a:cs typeface="Segoe UI" pitchFamily="18" charset="0"/>
              </a:rPr>
              <a:t>time:</a:t>
            </a:r>
            <a:r>
              <a:rPr lang="en-US" altLang="zh-CN" dirty="0">
                <a:cs typeface="Times New Roman" pitchFamily="18" charset="0"/>
              </a:rPr>
              <a:t> </a:t>
            </a:r>
            <a:r>
              <a:rPr lang="en-US" altLang="zh-CN" dirty="0">
                <a:solidFill>
                  <a:srgbClr val="000000"/>
                </a:solidFill>
                <a:cs typeface="Segoe UI" pitchFamily="18" charset="0"/>
              </a:rPr>
              <a:t>similar</a:t>
            </a:r>
            <a:r>
              <a:rPr lang="en-US" altLang="zh-CN" dirty="0">
                <a:cs typeface="Times New Roman" pitchFamily="18" charset="0"/>
              </a:rPr>
              <a:t> </a:t>
            </a:r>
            <a:r>
              <a:rPr lang="en-US" altLang="zh-CN" dirty="0">
                <a:solidFill>
                  <a:srgbClr val="000000"/>
                </a:solidFill>
                <a:cs typeface="Segoe UI" pitchFamily="18" charset="0"/>
              </a:rPr>
              <a:t>to generalization</a:t>
            </a:r>
            <a:r>
              <a:rPr lang="en-US" altLang="zh-CN" dirty="0">
                <a:cs typeface="Times New Roman" pitchFamily="18" charset="0"/>
              </a:rPr>
              <a:t> </a:t>
            </a:r>
            <a:r>
              <a:rPr lang="en-US" altLang="zh-CN" dirty="0">
                <a:solidFill>
                  <a:srgbClr val="000000"/>
                </a:solidFill>
                <a:cs typeface="Segoe UI" pitchFamily="18" charset="0"/>
              </a:rPr>
              <a:t>error</a:t>
            </a:r>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20</a:t>
            </a:fld>
            <a:endParaRPr lang="zh-CN" altLang="en-US"/>
          </a:p>
        </p:txBody>
      </p:sp>
      <p:sp>
        <p:nvSpPr>
          <p:cNvPr id="6" name="Rounded Rectangle 5"/>
          <p:cNvSpPr/>
          <p:nvPr/>
        </p:nvSpPr>
        <p:spPr>
          <a:xfrm>
            <a:off x="3327322" y="5281753"/>
            <a:ext cx="533557"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944046" y="5482480"/>
            <a:ext cx="1555251"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938888" y="5776283"/>
            <a:ext cx="1565569"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705" y="5344235"/>
            <a:ext cx="660400" cy="6096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2427" y="5344235"/>
            <a:ext cx="660400" cy="6096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7850" y="5344235"/>
            <a:ext cx="660400" cy="609600"/>
          </a:xfrm>
          <a:prstGeom prst="rect">
            <a:avLst/>
          </a:prstGeom>
        </p:spPr>
      </p:pic>
      <p:sp>
        <p:nvSpPr>
          <p:cNvPr id="14" name="Rectangle 13"/>
          <p:cNvSpPr/>
          <p:nvPr/>
        </p:nvSpPr>
        <p:spPr>
          <a:xfrm>
            <a:off x="4542629" y="5697200"/>
            <a:ext cx="330540" cy="369332"/>
          </a:xfrm>
          <a:prstGeom prst="rect">
            <a:avLst/>
          </a:prstGeom>
        </p:spPr>
        <p:txBody>
          <a:bodyPr wrap="none">
            <a:spAutoFit/>
          </a:bodyPr>
          <a:lstStyle/>
          <a:p>
            <a:r>
              <a:rPr lang="en-US" altLang="zh-CN" i="1" dirty="0" err="1">
                <a:solidFill>
                  <a:srgbClr val="000000"/>
                </a:solidFill>
                <a:latin typeface="Times New Roman" pitchFamily="18" charset="0"/>
                <a:cs typeface="Times New Roman" pitchFamily="18" charset="0"/>
              </a:rPr>
              <a:t>y</a:t>
            </a:r>
            <a:r>
              <a:rPr lang="en-US" altLang="zh-CN" i="1" baseline="-25000" dirty="0" err="1">
                <a:solidFill>
                  <a:srgbClr val="000000"/>
                </a:solidFill>
                <a:latin typeface="Times New Roman" pitchFamily="18" charset="0"/>
                <a:cs typeface="Times New Roman" pitchFamily="18" charset="0"/>
              </a:rPr>
              <a:t>t</a:t>
            </a:r>
            <a:endParaRPr lang="en-US" dirty="0"/>
          </a:p>
        </p:txBody>
      </p:sp>
      <p:sp>
        <p:nvSpPr>
          <p:cNvPr id="15" name="Rounded Rectangle 14"/>
          <p:cNvSpPr/>
          <p:nvPr/>
        </p:nvSpPr>
        <p:spPr>
          <a:xfrm>
            <a:off x="5589573" y="5268915"/>
            <a:ext cx="533557"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graphicFrame>
        <p:nvGraphicFramePr>
          <p:cNvPr id="16" name="Object 15"/>
          <p:cNvGraphicFramePr>
            <a:graphicFrameLocks/>
          </p:cNvGraphicFramePr>
          <p:nvPr>
            <p:extLst>
              <p:ext uri="{D42A27DB-BD31-4B8C-83A1-F6EECF244321}">
                <p14:modId xmlns:p14="http://schemas.microsoft.com/office/powerpoint/2010/main" val="3589418053"/>
              </p:ext>
            </p:extLst>
          </p:nvPr>
        </p:nvGraphicFramePr>
        <p:xfrm>
          <a:off x="3446331" y="5373216"/>
          <a:ext cx="342239" cy="468000"/>
        </p:xfrm>
        <a:graphic>
          <a:graphicData uri="http://schemas.openxmlformats.org/presentationml/2006/ole">
            <mc:AlternateContent xmlns:mc="http://schemas.openxmlformats.org/markup-compatibility/2006">
              <mc:Choice xmlns:v="urn:schemas-microsoft-com:vml" Requires="v">
                <p:oleObj spid="_x0000_s79579" name="公式" r:id="rId4" imgW="164880" imgH="228600" progId="Equation.3">
                  <p:embed/>
                </p:oleObj>
              </mc:Choice>
              <mc:Fallback>
                <p:oleObj name="公式" r:id="rId4" imgW="164880" imgH="228600" progId="Equation.3">
                  <p:embed/>
                  <p:pic>
                    <p:nvPicPr>
                      <p:cNvPr id="0" name=""/>
                      <p:cNvPicPr preferRelativeResize="0">
                        <a:picLocks noChangeAspect="1" noChangeArrowheads="1"/>
                      </p:cNvPicPr>
                      <p:nvPr/>
                    </p:nvPicPr>
                    <p:blipFill>
                      <a:blip r:embed="rId5"/>
                      <a:srcRect/>
                      <a:stretch>
                        <a:fillRect/>
                      </a:stretch>
                    </p:blipFill>
                    <p:spPr bwMode="auto">
                      <a:xfrm>
                        <a:off x="3446331" y="5373216"/>
                        <a:ext cx="342239"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p:cNvGraphicFramePr>
          <p:nvPr>
            <p:extLst>
              <p:ext uri="{D42A27DB-BD31-4B8C-83A1-F6EECF244321}">
                <p14:modId xmlns:p14="http://schemas.microsoft.com/office/powerpoint/2010/main" val="2322208264"/>
              </p:ext>
            </p:extLst>
          </p:nvPr>
        </p:nvGraphicFramePr>
        <p:xfrm>
          <a:off x="4223793" y="5013176"/>
          <a:ext cx="995760" cy="468000"/>
        </p:xfrm>
        <a:graphic>
          <a:graphicData uri="http://schemas.openxmlformats.org/presentationml/2006/ole">
            <mc:AlternateContent xmlns:mc="http://schemas.openxmlformats.org/markup-compatibility/2006">
              <mc:Choice xmlns:v="urn:schemas-microsoft-com:vml" Requires="v">
                <p:oleObj spid="_x0000_s79580" name="公式" r:id="rId6" imgW="495000" imgH="228600" progId="Equation.3">
                  <p:embed/>
                </p:oleObj>
              </mc:Choice>
              <mc:Fallback>
                <p:oleObj name="公式" r:id="rId6" imgW="495000" imgH="2286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3793" y="5013176"/>
                        <a:ext cx="99576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818308301"/>
              </p:ext>
            </p:extLst>
          </p:nvPr>
        </p:nvGraphicFramePr>
        <p:xfrm>
          <a:off x="2971988" y="2284414"/>
          <a:ext cx="2137029" cy="884237"/>
        </p:xfrm>
        <a:graphic>
          <a:graphicData uri="http://schemas.openxmlformats.org/presentationml/2006/ole">
            <mc:AlternateContent xmlns:mc="http://schemas.openxmlformats.org/markup-compatibility/2006">
              <mc:Choice xmlns:v="urn:schemas-microsoft-com:vml" Requires="v">
                <p:oleObj spid="_x0000_s79581" name="公式" r:id="rId8" imgW="1015920" imgH="431640" progId="Equation.3">
                  <p:embed/>
                </p:oleObj>
              </mc:Choice>
              <mc:Fallback>
                <p:oleObj name="公式" r:id="rId8" imgW="1015920" imgH="431640" progId="Equation.3">
                  <p:embed/>
                  <p:pic>
                    <p:nvPicPr>
                      <p:cNvPr id="0" name=""/>
                      <p:cNvPicPr>
                        <a:picLocks noChangeAspect="1" noChangeArrowheads="1"/>
                      </p:cNvPicPr>
                      <p:nvPr/>
                    </p:nvPicPr>
                    <p:blipFill>
                      <a:blip r:embed="rId9"/>
                      <a:srcRect/>
                      <a:stretch>
                        <a:fillRect/>
                      </a:stretch>
                    </p:blipFill>
                    <p:spPr bwMode="auto">
                      <a:xfrm>
                        <a:off x="2971988" y="2284414"/>
                        <a:ext cx="2137029" cy="8842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73041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 Analysis</a:t>
            </a:r>
          </a:p>
        </p:txBody>
      </p:sp>
      <p:sp>
        <p:nvSpPr>
          <p:cNvPr id="3" name="Content Placeholder 2"/>
          <p:cNvSpPr>
            <a:spLocks noGrp="1"/>
          </p:cNvSpPr>
          <p:nvPr>
            <p:ph idx="1"/>
          </p:nvPr>
        </p:nvSpPr>
        <p:spPr/>
        <p:txBody>
          <a:bodyPr/>
          <a:lstStyle/>
          <a:p>
            <a:r>
              <a:rPr lang="en-US" i="1" dirty="0" smtClean="0">
                <a:latin typeface="Times New Roman" pitchFamily="18" charset="0"/>
                <a:cs typeface="Times New Roman" pitchFamily="18" charset="0"/>
              </a:rPr>
              <a:t>      </a:t>
            </a:r>
            <a:r>
              <a:rPr lang="en-US" dirty="0" smtClean="0"/>
              <a:t>: </a:t>
            </a:r>
            <a:r>
              <a:rPr lang="en-US" dirty="0">
                <a:solidFill>
                  <a:srgbClr val="FF0000"/>
                </a:solidFill>
              </a:rPr>
              <a:t>optimal prediction function </a:t>
            </a:r>
            <a:r>
              <a:rPr lang="en-US" dirty="0"/>
              <a:t>from a </a:t>
            </a:r>
            <a:r>
              <a:rPr lang="en-US" dirty="0" smtClean="0"/>
              <a:t>class </a:t>
            </a:r>
            <a:r>
              <a:rPr lang="en-US" i="1" dirty="0" smtClean="0">
                <a:latin typeface="Times New Roman" pitchFamily="18" charset="0"/>
                <a:cs typeface="Times New Roman" pitchFamily="18" charset="0"/>
              </a:rPr>
              <a:t>H</a:t>
            </a:r>
            <a:r>
              <a:rPr lang="en-US" dirty="0" smtClean="0"/>
              <a:t>, e.g., </a:t>
            </a:r>
            <a:r>
              <a:rPr lang="en-US" dirty="0"/>
              <a:t>the class of linear </a:t>
            </a:r>
            <a:r>
              <a:rPr lang="en-US" dirty="0" smtClean="0"/>
              <a:t>classifiers</a:t>
            </a:r>
          </a:p>
          <a:p>
            <a:endParaRPr lang="en-US" dirty="0"/>
          </a:p>
          <a:p>
            <a:pPr marL="0" indent="0">
              <a:buNone/>
            </a:pPr>
            <a:r>
              <a:rPr lang="en-US" dirty="0" smtClean="0"/>
              <a:t>   with minimum error </a:t>
            </a:r>
            <a:r>
              <a:rPr lang="en-US" dirty="0"/>
              <a:t>after seeing all </a:t>
            </a:r>
            <a:r>
              <a:rPr lang="en-US" dirty="0" smtClean="0"/>
              <a:t>examples</a:t>
            </a:r>
          </a:p>
          <a:p>
            <a:r>
              <a:rPr lang="en-US" dirty="0" smtClean="0">
                <a:solidFill>
                  <a:srgbClr val="FF0000"/>
                </a:solidFill>
              </a:rPr>
              <a:t>Regret</a:t>
            </a:r>
            <a:r>
              <a:rPr lang="en-US" dirty="0" smtClean="0"/>
              <a:t> for the online learning algorithm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21</a:t>
            </a:fld>
            <a:endParaRPr lang="zh-CN"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216458414"/>
              </p:ext>
            </p:extLst>
          </p:nvPr>
        </p:nvGraphicFramePr>
        <p:xfrm>
          <a:off x="2650200" y="2565400"/>
          <a:ext cx="3682073" cy="863600"/>
        </p:xfrm>
        <a:graphic>
          <a:graphicData uri="http://schemas.openxmlformats.org/presentationml/2006/ole">
            <mc:AlternateContent xmlns:mc="http://schemas.openxmlformats.org/markup-compatibility/2006">
              <mc:Choice xmlns:v="urn:schemas-microsoft-com:vml" Requires="v">
                <p:oleObj spid="_x0000_s80603" name="公式" r:id="rId3" imgW="1790640" imgH="431640" progId="Equation.3">
                  <p:embed/>
                </p:oleObj>
              </mc:Choice>
              <mc:Fallback>
                <p:oleObj name="公式" r:id="rId3" imgW="1790640" imgH="431640" progId="Equation.3">
                  <p:embed/>
                  <p:pic>
                    <p:nvPicPr>
                      <p:cNvPr id="0" name=""/>
                      <p:cNvPicPr>
                        <a:picLocks noChangeAspect="1" noChangeArrowheads="1"/>
                      </p:cNvPicPr>
                      <p:nvPr/>
                    </p:nvPicPr>
                    <p:blipFill>
                      <a:blip r:embed="rId4"/>
                      <a:srcRect/>
                      <a:stretch>
                        <a:fillRect/>
                      </a:stretch>
                    </p:blipFill>
                    <p:spPr bwMode="auto">
                      <a:xfrm>
                        <a:off x="2650200" y="2565400"/>
                        <a:ext cx="368207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6999735"/>
              </p:ext>
            </p:extLst>
          </p:nvPr>
        </p:nvGraphicFramePr>
        <p:xfrm>
          <a:off x="873654" y="1685925"/>
          <a:ext cx="701675" cy="496888"/>
        </p:xfrm>
        <a:graphic>
          <a:graphicData uri="http://schemas.openxmlformats.org/presentationml/2006/ole">
            <mc:AlternateContent xmlns:mc="http://schemas.openxmlformats.org/markup-compatibility/2006">
              <mc:Choice xmlns:v="urn:schemas-microsoft-com:vml" Requires="v">
                <p:oleObj spid="_x0000_s80604" name="公式" r:id="rId5" imgW="317160" imgH="215640" progId="Equation.3">
                  <p:embed/>
                </p:oleObj>
              </mc:Choice>
              <mc:Fallback>
                <p:oleObj name="公式" r:id="rId5" imgW="317160" imgH="215640" progId="Equation.3">
                  <p:embed/>
                  <p:pic>
                    <p:nvPicPr>
                      <p:cNvPr id="0" name=""/>
                      <p:cNvPicPr>
                        <a:picLocks noChangeAspect="1" noChangeArrowheads="1"/>
                      </p:cNvPicPr>
                      <p:nvPr/>
                    </p:nvPicPr>
                    <p:blipFill>
                      <a:blip r:embed="rId6"/>
                      <a:srcRect/>
                      <a:stretch>
                        <a:fillRect/>
                      </a:stretch>
                    </p:blipFill>
                    <p:spPr bwMode="auto">
                      <a:xfrm>
                        <a:off x="873654" y="1685925"/>
                        <a:ext cx="7016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62250096"/>
              </p:ext>
            </p:extLst>
          </p:nvPr>
        </p:nvGraphicFramePr>
        <p:xfrm>
          <a:off x="1992863" y="4437608"/>
          <a:ext cx="5300398" cy="863600"/>
        </p:xfrm>
        <a:graphic>
          <a:graphicData uri="http://schemas.openxmlformats.org/presentationml/2006/ole">
            <mc:AlternateContent xmlns:mc="http://schemas.openxmlformats.org/markup-compatibility/2006">
              <mc:Choice xmlns:v="urn:schemas-microsoft-com:vml" Requires="v">
                <p:oleObj spid="_x0000_s80605" name="公式" r:id="rId7" imgW="2577960" imgH="431640" progId="Equation.3">
                  <p:embed/>
                </p:oleObj>
              </mc:Choice>
              <mc:Fallback>
                <p:oleObj name="公式" r:id="rId7" imgW="2577960" imgH="431640" progId="Equation.3">
                  <p:embed/>
                  <p:pic>
                    <p:nvPicPr>
                      <p:cNvPr id="0" name=""/>
                      <p:cNvPicPr>
                        <a:picLocks noChangeAspect="1" noChangeArrowheads="1"/>
                      </p:cNvPicPr>
                      <p:nvPr/>
                    </p:nvPicPr>
                    <p:blipFill>
                      <a:blip r:embed="rId8"/>
                      <a:srcRect/>
                      <a:stretch>
                        <a:fillRect/>
                      </a:stretch>
                    </p:blipFill>
                    <p:spPr bwMode="auto">
                      <a:xfrm>
                        <a:off x="1992863" y="4437608"/>
                        <a:ext cx="530039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p:nvPr/>
        </p:nvSpPr>
        <p:spPr>
          <a:xfrm>
            <a:off x="974558" y="5301209"/>
            <a:ext cx="6786754" cy="584775"/>
          </a:xfrm>
          <a:prstGeom prst="rect">
            <a:avLst/>
          </a:prstGeom>
        </p:spPr>
        <p:txBody>
          <a:bodyPr wrap="square">
            <a:spAutoFit/>
          </a:bodyPr>
          <a:lstStyle/>
          <a:p>
            <a:r>
              <a:rPr lang="en-US" sz="3200" dirty="0" smtClean="0"/>
              <a:t>We want </a:t>
            </a:r>
            <a:r>
              <a:rPr lang="en-US" sz="3200" dirty="0"/>
              <a:t>regret as small as possible</a:t>
            </a:r>
          </a:p>
        </p:txBody>
      </p:sp>
    </p:spTree>
    <p:extLst>
      <p:ext uri="{BB962C8B-B14F-4D97-AF65-F5344CB8AC3E}">
        <p14:creationId xmlns:p14="http://schemas.microsoft.com/office/powerpoint/2010/main" val="1580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Low Regret? </a:t>
            </a:r>
            <a:endParaRPr lang="en-US" dirty="0"/>
          </a:p>
        </p:txBody>
      </p:sp>
      <p:sp>
        <p:nvSpPr>
          <p:cNvPr id="3" name="Content Placeholder 2"/>
          <p:cNvSpPr>
            <a:spLocks noGrp="1"/>
          </p:cNvSpPr>
          <p:nvPr>
            <p:ph idx="1"/>
          </p:nvPr>
        </p:nvSpPr>
        <p:spPr/>
        <p:txBody>
          <a:bodyPr>
            <a:normAutofit lnSpcReduction="10000"/>
          </a:bodyPr>
          <a:lstStyle/>
          <a:p>
            <a:r>
              <a:rPr lang="en-US" dirty="0"/>
              <a:t>Regret for the online learning algorithm</a:t>
            </a:r>
          </a:p>
          <a:p>
            <a:endParaRPr lang="en-US" dirty="0"/>
          </a:p>
          <a:p>
            <a:endParaRPr lang="en-US" dirty="0" smtClean="0"/>
          </a:p>
          <a:p>
            <a:r>
              <a:rPr lang="en-US" dirty="0" smtClean="0"/>
              <a:t>Advantages</a:t>
            </a:r>
          </a:p>
          <a:p>
            <a:pPr lvl="1"/>
            <a:r>
              <a:rPr lang="en-US" dirty="0" smtClean="0"/>
              <a:t>We </a:t>
            </a:r>
            <a:r>
              <a:rPr lang="en-US" dirty="0"/>
              <a:t>do not </a:t>
            </a:r>
            <a:r>
              <a:rPr lang="en-US" dirty="0" smtClean="0"/>
              <a:t>lose </a:t>
            </a:r>
            <a:r>
              <a:rPr lang="en-US" dirty="0"/>
              <a:t>much from not knowing future </a:t>
            </a:r>
            <a:r>
              <a:rPr lang="en-US" dirty="0" smtClean="0"/>
              <a:t>events</a:t>
            </a:r>
            <a:endParaRPr lang="en-US" dirty="0"/>
          </a:p>
          <a:p>
            <a:pPr lvl="1"/>
            <a:r>
              <a:rPr lang="en-US" dirty="0"/>
              <a:t>We can perform almost as well as someone who observes the entire sequence and picks the best prediction strategy in </a:t>
            </a:r>
            <a:r>
              <a:rPr lang="en-US" dirty="0" smtClean="0"/>
              <a:t>hindsight</a:t>
            </a:r>
            <a:endParaRPr lang="en-US" dirty="0"/>
          </a:p>
          <a:p>
            <a:pPr lvl="1"/>
            <a:r>
              <a:rPr lang="en-US" dirty="0" smtClean="0"/>
              <a:t>We </a:t>
            </a:r>
            <a:r>
              <a:rPr lang="en-US" dirty="0"/>
              <a:t>can also compete with changing </a:t>
            </a:r>
            <a:r>
              <a:rPr lang="en-US" dirty="0" smtClean="0"/>
              <a:t>environment</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22</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713325741"/>
              </p:ext>
            </p:extLst>
          </p:nvPr>
        </p:nvGraphicFramePr>
        <p:xfrm>
          <a:off x="1988671" y="2132856"/>
          <a:ext cx="5300398" cy="863600"/>
        </p:xfrm>
        <a:graphic>
          <a:graphicData uri="http://schemas.openxmlformats.org/presentationml/2006/ole">
            <mc:AlternateContent xmlns:mc="http://schemas.openxmlformats.org/markup-compatibility/2006">
              <mc:Choice xmlns:v="urn:schemas-microsoft-com:vml" Requires="v">
                <p:oleObj spid="_x0000_s81141" name="公式" r:id="rId3" imgW="2577960" imgH="431640" progId="Equation.3">
                  <p:embed/>
                </p:oleObj>
              </mc:Choice>
              <mc:Fallback>
                <p:oleObj name="公式" r:id="rId3" imgW="25779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671" y="2132856"/>
                        <a:ext cx="530039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0345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Advantages of Online Learning</a:t>
            </a:r>
            <a:endParaRPr lang="en-US" dirty="0"/>
          </a:p>
        </p:txBody>
      </p:sp>
      <p:sp>
        <p:nvSpPr>
          <p:cNvPr id="7" name="Content Placeholder 6"/>
          <p:cNvSpPr>
            <a:spLocks noGrp="1"/>
          </p:cNvSpPr>
          <p:nvPr>
            <p:ph idx="1"/>
          </p:nvPr>
        </p:nvSpPr>
        <p:spPr/>
        <p:txBody>
          <a:bodyPr>
            <a:normAutofit fontScale="92500" lnSpcReduction="20000"/>
          </a:bodyPr>
          <a:lstStyle/>
          <a:p>
            <a:r>
              <a:rPr lang="en-US" dirty="0" smtClean="0"/>
              <a:t>Meet many applications for data arriving </a:t>
            </a:r>
            <a:r>
              <a:rPr lang="en-US" dirty="0" smtClean="0">
                <a:solidFill>
                  <a:srgbClr val="0000FF"/>
                </a:solidFill>
              </a:rPr>
              <a:t>sequentially</a:t>
            </a:r>
            <a:r>
              <a:rPr lang="en-US" dirty="0" smtClean="0"/>
              <a:t> while predictions are required </a:t>
            </a:r>
            <a:r>
              <a:rPr lang="en-US" dirty="0" smtClean="0">
                <a:solidFill>
                  <a:srgbClr val="0000FF"/>
                </a:solidFill>
              </a:rPr>
              <a:t>on-the-fly</a:t>
            </a:r>
          </a:p>
          <a:p>
            <a:pPr lvl="1"/>
            <a:r>
              <a:rPr lang="en-US" dirty="0" smtClean="0"/>
              <a:t>Avoid re-training when </a:t>
            </a:r>
            <a:r>
              <a:rPr lang="en-US" dirty="0"/>
              <a:t>adding new data</a:t>
            </a:r>
          </a:p>
          <a:p>
            <a:r>
              <a:rPr lang="en-US" dirty="0" smtClean="0"/>
              <a:t>Applicable in </a:t>
            </a:r>
            <a:r>
              <a:rPr lang="en-US" dirty="0" smtClean="0">
                <a:solidFill>
                  <a:srgbClr val="0000FF"/>
                </a:solidFill>
              </a:rPr>
              <a:t>adversarial</a:t>
            </a:r>
            <a:r>
              <a:rPr lang="en-US" dirty="0" smtClean="0"/>
              <a:t> and </a:t>
            </a:r>
            <a:r>
              <a:rPr lang="en-US" dirty="0" smtClean="0">
                <a:solidFill>
                  <a:srgbClr val="0000FF"/>
                </a:solidFill>
              </a:rPr>
              <a:t>competitive </a:t>
            </a:r>
            <a:r>
              <a:rPr lang="en-US" dirty="0" smtClean="0"/>
              <a:t> environment</a:t>
            </a:r>
          </a:p>
          <a:p>
            <a:r>
              <a:rPr lang="en-US" dirty="0" smtClean="0"/>
              <a:t>Strong </a:t>
            </a:r>
            <a:r>
              <a:rPr lang="en-US" dirty="0">
                <a:solidFill>
                  <a:srgbClr val="0000FF"/>
                </a:solidFill>
              </a:rPr>
              <a:t>adaptability</a:t>
            </a:r>
            <a:r>
              <a:rPr lang="en-US" dirty="0"/>
              <a:t> to </a:t>
            </a:r>
            <a:r>
              <a:rPr lang="en-US" dirty="0">
                <a:solidFill>
                  <a:srgbClr val="0000FF"/>
                </a:solidFill>
              </a:rPr>
              <a:t>changing</a:t>
            </a:r>
            <a:r>
              <a:rPr lang="en-US" dirty="0"/>
              <a:t> </a:t>
            </a:r>
            <a:r>
              <a:rPr lang="en-US" dirty="0" smtClean="0"/>
              <a:t>environment</a:t>
            </a:r>
            <a:endParaRPr lang="en-US" dirty="0"/>
          </a:p>
          <a:p>
            <a:r>
              <a:rPr lang="en-US" dirty="0" smtClean="0"/>
              <a:t>High </a:t>
            </a:r>
            <a:r>
              <a:rPr lang="en-US" dirty="0" smtClean="0">
                <a:solidFill>
                  <a:srgbClr val="0000FF"/>
                </a:solidFill>
              </a:rPr>
              <a:t>efficiency</a:t>
            </a:r>
            <a:r>
              <a:rPr lang="en-US" dirty="0" smtClean="0"/>
              <a:t> and excellent </a:t>
            </a:r>
            <a:r>
              <a:rPr lang="en-US" dirty="0" smtClean="0">
                <a:solidFill>
                  <a:srgbClr val="0000FF"/>
                </a:solidFill>
              </a:rPr>
              <a:t>scalability</a:t>
            </a:r>
          </a:p>
          <a:p>
            <a:r>
              <a:rPr lang="en-US" dirty="0" smtClean="0">
                <a:solidFill>
                  <a:srgbClr val="0000FF"/>
                </a:solidFill>
              </a:rPr>
              <a:t>Simple</a:t>
            </a:r>
            <a:r>
              <a:rPr lang="en-US" dirty="0" smtClean="0"/>
              <a:t> </a:t>
            </a:r>
            <a:r>
              <a:rPr lang="en-US" dirty="0"/>
              <a:t>to </a:t>
            </a:r>
            <a:r>
              <a:rPr lang="en-US" dirty="0" smtClean="0"/>
              <a:t>understand and easy </a:t>
            </a:r>
            <a:r>
              <a:rPr lang="en-US" dirty="0"/>
              <a:t>to implement</a:t>
            </a:r>
          </a:p>
          <a:p>
            <a:r>
              <a:rPr lang="en-US" dirty="0" smtClean="0"/>
              <a:t>Easy </a:t>
            </a:r>
            <a:r>
              <a:rPr lang="en-US" dirty="0"/>
              <a:t>to be </a:t>
            </a:r>
            <a:r>
              <a:rPr lang="en-US" dirty="0">
                <a:solidFill>
                  <a:srgbClr val="0000FF"/>
                </a:solidFill>
              </a:rPr>
              <a:t>parallelized</a:t>
            </a:r>
          </a:p>
          <a:p>
            <a:r>
              <a:rPr lang="en-US" dirty="0" smtClean="0">
                <a:solidFill>
                  <a:srgbClr val="0000FF"/>
                </a:solidFill>
              </a:rPr>
              <a:t>Theoretical</a:t>
            </a:r>
            <a:r>
              <a:rPr lang="en-US" dirty="0" smtClean="0"/>
              <a:t> guarantees</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23</a:t>
            </a:fld>
            <a:endParaRPr lang="en-US"/>
          </a:p>
        </p:txBody>
      </p:sp>
    </p:spTree>
    <p:extLst>
      <p:ext uri="{BB962C8B-B14F-4D97-AF65-F5344CB8AC3E}">
        <p14:creationId xmlns:p14="http://schemas.microsoft.com/office/powerpoint/2010/main" val="24232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a:t>
            </a:r>
            <a:r>
              <a:rPr lang="en-US" dirty="0" smtClean="0"/>
              <a:t> to Apply Online Learning?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89157106"/>
              </p:ext>
            </p:extLst>
          </p:nvPr>
        </p:nvGraphicFramePr>
        <p:xfrm>
          <a:off x="495300" y="1600201"/>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889B3E5E-9888-410B-8750-2191BA36B2F2}" type="slidenum">
              <a:rPr lang="en-US" smtClean="0"/>
              <a:t>24</a:t>
            </a:fld>
            <a:endParaRPr lang="en-US"/>
          </a:p>
        </p:txBody>
      </p:sp>
    </p:spTree>
    <p:extLst>
      <p:ext uri="{BB962C8B-B14F-4D97-AF65-F5344CB8AC3E}">
        <p14:creationId xmlns:p14="http://schemas.microsoft.com/office/powerpoint/2010/main" val="4041350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Learning for Social Media</a:t>
            </a:r>
            <a:endParaRPr lang="en-US" dirty="0"/>
          </a:p>
        </p:txBody>
      </p:sp>
      <p:sp>
        <p:nvSpPr>
          <p:cNvPr id="5" name="Content Placeholder 4"/>
          <p:cNvSpPr>
            <a:spLocks noGrp="1"/>
          </p:cNvSpPr>
          <p:nvPr>
            <p:ph idx="1"/>
          </p:nvPr>
        </p:nvSpPr>
        <p:spPr>
          <a:xfrm>
            <a:off x="506506" y="1412776"/>
            <a:ext cx="8915400" cy="4525963"/>
          </a:xfrm>
        </p:spPr>
        <p:txBody>
          <a:bodyPr>
            <a:normAutofit/>
          </a:bodyPr>
          <a:lstStyle/>
          <a:p>
            <a:r>
              <a:rPr lang="en-US" sz="2800" dirty="0" smtClean="0"/>
              <a:t>Recommendation, sentiment/emotion analysis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036" y="2123772"/>
            <a:ext cx="2414286" cy="1708571"/>
          </a:xfrm>
          <a:prstGeom prst="rect">
            <a:avLst/>
          </a:prstGeom>
          <a:ln>
            <a:solidFill>
              <a:schemeClr val="tx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027" y="3914222"/>
            <a:ext cx="2641600" cy="2438400"/>
          </a:xfrm>
          <a:prstGeom prst="rect">
            <a:avLst/>
          </a:prstGeom>
        </p:spPr>
      </p:pic>
      <p:sp>
        <p:nvSpPr>
          <p:cNvPr id="9" name="Slide Number Placeholder 2"/>
          <p:cNvSpPr txBox="1">
            <a:spLocks/>
          </p:cNvSpPr>
          <p:nvPr/>
        </p:nvSpPr>
        <p:spPr>
          <a:xfrm>
            <a:off x="7099300" y="6356351"/>
            <a:ext cx="23114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9B3E5E-9888-410B-8750-2191BA36B2F2}" type="slidenum">
              <a:rPr lang="en-US" smtClean="0"/>
              <a:pPr/>
              <a:t>25</a:t>
            </a:fld>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29560156"/>
              </p:ext>
            </p:extLst>
          </p:nvPr>
        </p:nvGraphicFramePr>
        <p:xfrm>
          <a:off x="463476" y="3711518"/>
          <a:ext cx="6696188" cy="2870367"/>
        </p:xfrm>
        <a:graphic>
          <a:graphicData uri="http://schemas.openxmlformats.org/presentationml/2006/ole">
            <mc:AlternateContent xmlns:mc="http://schemas.openxmlformats.org/markup-compatibility/2006">
              <mc:Choice xmlns:v="urn:schemas-microsoft-com:vml" Requires="v">
                <p:oleObj spid="_x0000_s95246" r:id="rId5" imgW="16050600" imgH="12152160" progId="">
                  <p:embed/>
                </p:oleObj>
              </mc:Choice>
              <mc:Fallback>
                <p:oleObj r:id="rId5" imgW="16050600" imgH="12152160" progId="">
                  <p:embed/>
                  <p:pic>
                    <p:nvPicPr>
                      <p:cNvPr id="0" name=""/>
                      <p:cNvPicPr/>
                      <p:nvPr/>
                    </p:nvPicPr>
                    <p:blipFill>
                      <a:blip r:embed="rId6"/>
                      <a:stretch>
                        <a:fillRect/>
                      </a:stretch>
                    </p:blipFill>
                    <p:spPr>
                      <a:xfrm>
                        <a:off x="463476" y="3711518"/>
                        <a:ext cx="6696188" cy="287036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8587858"/>
              </p:ext>
            </p:extLst>
          </p:nvPr>
        </p:nvGraphicFramePr>
        <p:xfrm>
          <a:off x="463476" y="1862488"/>
          <a:ext cx="6699252" cy="1849030"/>
        </p:xfrm>
        <a:graphic>
          <a:graphicData uri="http://schemas.openxmlformats.org/presentationml/2006/ole">
            <mc:AlternateContent xmlns:mc="http://schemas.openxmlformats.org/markup-compatibility/2006">
              <mc:Choice xmlns:v="urn:schemas-microsoft-com:vml" Requires="v">
                <p:oleObj spid="_x0000_s95247" r:id="rId7" imgW="18056880" imgH="7961760" progId="">
                  <p:embed/>
                </p:oleObj>
              </mc:Choice>
              <mc:Fallback>
                <p:oleObj r:id="rId7" imgW="18056880" imgH="7961760" progId="">
                  <p:embed/>
                  <p:pic>
                    <p:nvPicPr>
                      <p:cNvPr id="0" name=""/>
                      <p:cNvPicPr/>
                      <p:nvPr/>
                    </p:nvPicPr>
                    <p:blipFill>
                      <a:blip r:embed="rId8"/>
                      <a:stretch>
                        <a:fillRect/>
                      </a:stretch>
                    </p:blipFill>
                    <p:spPr>
                      <a:xfrm>
                        <a:off x="463476" y="1862488"/>
                        <a:ext cx="6699252" cy="1849030"/>
                      </a:xfrm>
                      <a:prstGeom prst="rect">
                        <a:avLst/>
                      </a:prstGeom>
                    </p:spPr>
                  </p:pic>
                </p:oleObj>
              </mc:Fallback>
            </mc:AlternateContent>
          </a:graphicData>
        </a:graphic>
      </p:graphicFrame>
    </p:spTree>
    <p:extLst>
      <p:ext uri="{BB962C8B-B14F-4D97-AF65-F5344CB8AC3E}">
        <p14:creationId xmlns:p14="http://schemas.microsoft.com/office/powerpoint/2010/main" val="266817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a:t>
            </a:r>
            <a:r>
              <a:rPr lang="en-US" dirty="0" smtClean="0"/>
              <a:t> to Apply Online Learning?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92466858"/>
              </p:ext>
            </p:extLst>
          </p:nvPr>
        </p:nvGraphicFramePr>
        <p:xfrm>
          <a:off x="495300" y="1600201"/>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889B3E5E-9888-410B-8750-2191BA36B2F2}" type="slidenum">
              <a:rPr lang="en-US" smtClean="0"/>
              <a:t>26</a:t>
            </a:fld>
            <a:endParaRPr lang="en-US" dirty="0"/>
          </a:p>
        </p:txBody>
      </p:sp>
    </p:spTree>
    <p:extLst>
      <p:ext uri="{BB962C8B-B14F-4D97-AF65-F5344CB8AC3E}">
        <p14:creationId xmlns:p14="http://schemas.microsoft.com/office/powerpoint/2010/main" val="1694789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a:t>Online Learning </a:t>
            </a:r>
            <a:r>
              <a:rPr lang="en-US" sz="3600" dirty="0" smtClean="0"/>
              <a:t>for </a:t>
            </a:r>
            <a:r>
              <a:rPr lang="en-US" sz="3600" dirty="0"/>
              <a:t>Robot Motion Planning</a:t>
            </a:r>
            <a:endParaRPr lang="zh-CN" altLang="en-US" sz="3600" dirty="0"/>
          </a:p>
        </p:txBody>
      </p:sp>
      <p:sp>
        <p:nvSpPr>
          <p:cNvPr id="3" name="内容占位符 2"/>
          <p:cNvSpPr>
            <a:spLocks noGrp="1"/>
          </p:cNvSpPr>
          <p:nvPr>
            <p:ph idx="1"/>
          </p:nvPr>
        </p:nvSpPr>
        <p:spPr/>
        <p:txBody>
          <a:bodyPr>
            <a:normAutofit/>
          </a:bodyPr>
          <a:lstStyle/>
          <a:p>
            <a:r>
              <a:rPr lang="en-US" dirty="0" smtClean="0"/>
              <a:t>Tasks</a:t>
            </a:r>
          </a:p>
          <a:p>
            <a:pPr lvl="1">
              <a:lnSpc>
                <a:spcPct val="90000"/>
              </a:lnSpc>
            </a:pPr>
            <a:r>
              <a:rPr lang="en-US" dirty="0" smtClean="0"/>
              <a:t>Exploring an unknown terrain</a:t>
            </a:r>
          </a:p>
          <a:p>
            <a:pPr lvl="1">
              <a:lnSpc>
                <a:spcPct val="90000"/>
              </a:lnSpc>
            </a:pPr>
            <a:r>
              <a:rPr lang="en-US" dirty="0" smtClean="0"/>
              <a:t>Finding a destination</a:t>
            </a:r>
          </a:p>
          <a:p>
            <a:endParaRPr lang="en-US" dirty="0" smtClean="0"/>
          </a:p>
          <a:p>
            <a:endParaRPr lang="en-US" dirty="0" smtClean="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88068" name="Picture 4" descr="C:\Users\localuser\Desktop\original_u0Kr_0c3f000047f3125d.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8561" y="3429000"/>
            <a:ext cx="4680520" cy="2377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5" name="矩形 4"/>
          <p:cNvSpPr/>
          <p:nvPr/>
        </p:nvSpPr>
        <p:spPr>
          <a:xfrm>
            <a:off x="506506" y="5929855"/>
            <a:ext cx="4601196" cy="400110"/>
          </a:xfrm>
          <a:prstGeom prst="rect">
            <a:avLst/>
          </a:prstGeom>
        </p:spPr>
        <p:txBody>
          <a:bodyPr wrap="none">
            <a:spAutoFit/>
          </a:bodyPr>
          <a:lstStyle/>
          <a:p>
            <a:r>
              <a:rPr lang="en-US" altLang="zh-CN" sz="2000" dirty="0"/>
              <a:t>Rock-Paper-Scissors: You vs. the Computer</a:t>
            </a:r>
          </a:p>
        </p:txBody>
      </p:sp>
      <p:sp>
        <p:nvSpPr>
          <p:cNvPr id="8" name="矩形 7"/>
          <p:cNvSpPr/>
          <p:nvPr/>
        </p:nvSpPr>
        <p:spPr>
          <a:xfrm>
            <a:off x="6903217" y="5929855"/>
            <a:ext cx="1279068" cy="400110"/>
          </a:xfrm>
          <a:prstGeom prst="rect">
            <a:avLst/>
          </a:prstGeom>
        </p:spPr>
        <p:txBody>
          <a:bodyPr wrap="none">
            <a:spAutoFit/>
          </a:bodyPr>
          <a:lstStyle/>
          <a:p>
            <a:r>
              <a:rPr lang="en-US" altLang="zh-CN" sz="2000" dirty="0" smtClean="0"/>
              <a:t>Robot Dog</a:t>
            </a:r>
            <a:endParaRPr lang="en-US" altLang="zh-CN" sz="2000" dirty="0"/>
          </a:p>
        </p:txBody>
      </p:sp>
      <p:pic>
        <p:nvPicPr>
          <p:cNvPr id="9" name="Atlas_2">
            <a:hlinkClick r:id="" action="ppaction://media"/>
            <a:extLst>
              <a:ext uri="{FF2B5EF4-FFF2-40B4-BE49-F238E27FC236}">
                <a16:creationId xmlns:a16="http://schemas.microsoft.com/office/drawing/2014/main" id="{BD74D36A-516C-444C-8CF6-E36BE3B8E9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27616" y="3434719"/>
            <a:ext cx="4215792" cy="2371383"/>
          </a:xfrm>
          <a:prstGeom prst="rect">
            <a:avLst/>
          </a:prstGeom>
        </p:spPr>
      </p:pic>
    </p:spTree>
    <p:extLst>
      <p:ext uri="{BB962C8B-B14F-4D97-AF65-F5344CB8AC3E}">
        <p14:creationId xmlns:p14="http://schemas.microsoft.com/office/powerpoint/2010/main" val="142696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a:t>
            </a:r>
            <a:r>
              <a:rPr lang="en-US" dirty="0" smtClean="0"/>
              <a:t> to Apply Online Learning?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20216378"/>
              </p:ext>
            </p:extLst>
          </p:nvPr>
        </p:nvGraphicFramePr>
        <p:xfrm>
          <a:off x="495300" y="1600201"/>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889B3E5E-9888-410B-8750-2191BA36B2F2}" type="slidenum">
              <a:rPr lang="en-US" smtClean="0"/>
              <a:t>28</a:t>
            </a:fld>
            <a:endParaRPr lang="en-US"/>
          </a:p>
        </p:txBody>
      </p:sp>
    </p:spTree>
    <p:extLst>
      <p:ext uri="{BB962C8B-B14F-4D97-AF65-F5344CB8AC3E}">
        <p14:creationId xmlns:p14="http://schemas.microsoft.com/office/powerpoint/2010/main" val="3161397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497" y="274638"/>
            <a:ext cx="9205023" cy="1143000"/>
          </a:xfrm>
        </p:spPr>
        <p:txBody>
          <a:bodyPr>
            <a:noAutofit/>
          </a:bodyPr>
          <a:lstStyle/>
          <a:p>
            <a:r>
              <a:rPr lang="en-US" dirty="0" smtClean="0"/>
              <a:t>Online Learning for Internet Security</a:t>
            </a:r>
            <a:endParaRPr lang="en-US" dirty="0"/>
          </a:p>
        </p:txBody>
      </p:sp>
      <p:sp>
        <p:nvSpPr>
          <p:cNvPr id="5" name="Content Placeholder 4"/>
          <p:cNvSpPr>
            <a:spLocks noGrp="1"/>
          </p:cNvSpPr>
          <p:nvPr>
            <p:ph idx="1"/>
          </p:nvPr>
        </p:nvSpPr>
        <p:spPr/>
        <p:txBody>
          <a:bodyPr>
            <a:normAutofit/>
          </a:bodyPr>
          <a:lstStyle/>
          <a:p>
            <a:r>
              <a:rPr lang="en-US" dirty="0" smtClean="0"/>
              <a:t>Electronic business sectors</a:t>
            </a:r>
          </a:p>
          <a:p>
            <a:pPr lvl="1"/>
            <a:r>
              <a:rPr lang="en-US" b="1" dirty="0" smtClean="0"/>
              <a:t>Spam</a:t>
            </a:r>
            <a:r>
              <a:rPr lang="en-US" dirty="0" smtClean="0"/>
              <a:t> </a:t>
            </a:r>
            <a:r>
              <a:rPr lang="en-US" b="1" dirty="0" smtClean="0"/>
              <a:t>email</a:t>
            </a:r>
            <a:r>
              <a:rPr lang="en-US" dirty="0" smtClean="0"/>
              <a:t> filtering</a:t>
            </a:r>
          </a:p>
          <a:p>
            <a:pPr lvl="1"/>
            <a:r>
              <a:rPr lang="en-US" b="1" dirty="0" smtClean="0"/>
              <a:t>Fraud</a:t>
            </a:r>
            <a:r>
              <a:rPr lang="en-US" dirty="0" smtClean="0"/>
              <a:t> credit card transaction detection</a:t>
            </a:r>
          </a:p>
          <a:p>
            <a:pPr lvl="1"/>
            <a:r>
              <a:rPr lang="en-US" dirty="0" smtClean="0"/>
              <a:t>Network </a:t>
            </a:r>
            <a:r>
              <a:rPr lang="en-US" b="1" dirty="0" smtClean="0"/>
              <a:t>intrusion detection</a:t>
            </a:r>
            <a:r>
              <a:rPr lang="en-US" dirty="0" smtClean="0"/>
              <a:t> system, etc.</a:t>
            </a:r>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29</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15" y="3697560"/>
            <a:ext cx="498602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1268" y="1981592"/>
            <a:ext cx="722313" cy="65532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356" y="2564905"/>
            <a:ext cx="1031746" cy="9523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5469" y="3861048"/>
            <a:ext cx="4474075" cy="2226512"/>
          </a:xfrm>
          <a:prstGeom prst="rect">
            <a:avLst/>
          </a:prstGeom>
        </p:spPr>
      </p:pic>
    </p:spTree>
    <p:extLst>
      <p:ext uri="{BB962C8B-B14F-4D97-AF65-F5344CB8AC3E}">
        <p14:creationId xmlns:p14="http://schemas.microsoft.com/office/powerpoint/2010/main" val="195392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266"/>
                                        </p:tgtEl>
                                        <p:attrNameLst>
                                          <p:attrName>style.visibility</p:attrName>
                                        </p:attrNameLst>
                                      </p:cBhvr>
                                      <p:to>
                                        <p:strVal val="visible"/>
                                      </p:to>
                                    </p:set>
                                    <p:animEffect transition="in" filter="fade">
                                      <p:cBhvr>
                                        <p:cTn id="29" dur="500"/>
                                        <p:tgtEl>
                                          <p:spTgt spid="1126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28497" y="1628800"/>
            <a:ext cx="9219971" cy="4183170"/>
            <a:chOff x="28104" y="1547416"/>
            <a:chExt cx="8510742" cy="4183170"/>
          </a:xfrm>
        </p:grpSpPr>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571" y="2471316"/>
              <a:ext cx="202388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http://liamatkins.co.uk/wp-content/uploads/2013/09/Email-Ope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4" y="2685960"/>
              <a:ext cx="2384615" cy="15869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i1-news.softpedia-static.com/images/news2/Windows-7-RTM-Fix-for-Batch-Deletion-of-Over-1-000-Files-Simultaneously-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912" y="3817432"/>
              <a:ext cx="1428800" cy="1428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www.panhandlepost.com/wp-content/uploads/2013/08/Laptop-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547416"/>
              <a:ext cx="1872208" cy="13994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2731" y="4300998"/>
              <a:ext cx="2520280" cy="461665"/>
            </a:xfrm>
            <a:prstGeom prst="rect">
              <a:avLst/>
            </a:prstGeom>
            <a:noFill/>
          </p:spPr>
          <p:txBody>
            <a:bodyPr wrap="square" rtlCol="0">
              <a:spAutoFit/>
            </a:bodyPr>
            <a:lstStyle/>
            <a:p>
              <a:r>
                <a:rPr lang="en-US" altLang="zh-CN" sz="2400" dirty="0" smtClean="0"/>
                <a:t>Incoming Emails</a:t>
              </a:r>
              <a:endParaRPr lang="zh-CN" altLang="en-US" sz="2400" dirty="0"/>
            </a:p>
          </p:txBody>
        </p:sp>
        <p:sp>
          <p:nvSpPr>
            <p:cNvPr id="17" name="TextBox 16"/>
            <p:cNvSpPr txBox="1"/>
            <p:nvPr/>
          </p:nvSpPr>
          <p:spPr>
            <a:xfrm>
              <a:off x="6942584" y="5268921"/>
              <a:ext cx="1008112" cy="461665"/>
            </a:xfrm>
            <a:prstGeom prst="rect">
              <a:avLst/>
            </a:prstGeom>
            <a:noFill/>
          </p:spPr>
          <p:txBody>
            <a:bodyPr wrap="square" rtlCol="0">
              <a:spAutoFit/>
            </a:bodyPr>
            <a:lstStyle/>
            <a:p>
              <a:r>
                <a:rPr lang="en-US" altLang="zh-CN" sz="2400" dirty="0" smtClean="0"/>
                <a:t>Spams</a:t>
              </a:r>
              <a:endParaRPr lang="zh-CN" altLang="en-US" sz="2400" dirty="0"/>
            </a:p>
          </p:txBody>
        </p:sp>
        <p:sp>
          <p:nvSpPr>
            <p:cNvPr id="18" name="TextBox 17"/>
            <p:cNvSpPr txBox="1"/>
            <p:nvPr/>
          </p:nvSpPr>
          <p:spPr>
            <a:xfrm>
              <a:off x="6732240" y="2917077"/>
              <a:ext cx="1806606" cy="461665"/>
            </a:xfrm>
            <a:prstGeom prst="rect">
              <a:avLst/>
            </a:prstGeom>
            <a:noFill/>
          </p:spPr>
          <p:txBody>
            <a:bodyPr wrap="square" rtlCol="0">
              <a:spAutoFit/>
            </a:bodyPr>
            <a:lstStyle/>
            <a:p>
              <a:r>
                <a:rPr lang="en-US" altLang="zh-CN" sz="2400" dirty="0" smtClean="0"/>
                <a:t>Not Spams</a:t>
              </a:r>
              <a:endParaRPr lang="zh-CN" altLang="en-US" sz="2400" dirty="0"/>
            </a:p>
          </p:txBody>
        </p:sp>
        <p:sp>
          <p:nvSpPr>
            <p:cNvPr id="19" name="右箭头 18"/>
            <p:cNvSpPr/>
            <p:nvPr/>
          </p:nvSpPr>
          <p:spPr>
            <a:xfrm>
              <a:off x="2627784" y="3378742"/>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20802255">
              <a:off x="5643490" y="2813750"/>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371670">
              <a:off x="5618063" y="4108157"/>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3784951" y="4531832"/>
              <a:ext cx="1839500" cy="461665"/>
            </a:xfrm>
            <a:prstGeom prst="rect">
              <a:avLst/>
            </a:prstGeom>
            <a:noFill/>
          </p:spPr>
          <p:txBody>
            <a:bodyPr wrap="square" rtlCol="0">
              <a:spAutoFit/>
            </a:bodyPr>
            <a:lstStyle/>
            <a:p>
              <a:r>
                <a:rPr lang="en-US" altLang="zh-CN" sz="2400" dirty="0" smtClean="0"/>
                <a:t>Spam Filter</a:t>
              </a:r>
              <a:endParaRPr lang="zh-CN" altLang="en-US" sz="2400" dirty="0"/>
            </a:p>
          </p:txBody>
        </p:sp>
      </p:grpSp>
      <p:sp>
        <p:nvSpPr>
          <p:cNvPr id="2" name="标题 1"/>
          <p:cNvSpPr>
            <a:spLocks noGrp="1"/>
          </p:cNvSpPr>
          <p:nvPr>
            <p:ph type="title"/>
          </p:nvPr>
        </p:nvSpPr>
        <p:spPr/>
        <p:txBody>
          <a:bodyPr>
            <a:normAutofit/>
          </a:bodyPr>
          <a:lstStyle/>
          <a:p>
            <a:r>
              <a:rPr lang="en-US" dirty="0" smtClean="0"/>
              <a:t>Traditional Method: Training</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a:t>
            </a:fld>
            <a:endParaRPr lang="zh-CN" altLang="en-US"/>
          </a:p>
        </p:txBody>
      </p:sp>
      <p:sp>
        <p:nvSpPr>
          <p:cNvPr id="6" name="圆角矩形 5"/>
          <p:cNvSpPr/>
          <p:nvPr/>
        </p:nvSpPr>
        <p:spPr>
          <a:xfrm>
            <a:off x="2378714" y="1988840"/>
            <a:ext cx="2028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Feature extraction: X</a:t>
            </a:r>
            <a:endParaRPr lang="zh-CN" altLang="en-US" sz="2400" dirty="0"/>
          </a:p>
        </p:txBody>
      </p:sp>
      <p:sp>
        <p:nvSpPr>
          <p:cNvPr id="7" name="圆角矩形 6"/>
          <p:cNvSpPr/>
          <p:nvPr/>
        </p:nvSpPr>
        <p:spPr>
          <a:xfrm>
            <a:off x="116636" y="1988840"/>
            <a:ext cx="156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A batch of Emails</a:t>
            </a:r>
            <a:endParaRPr lang="zh-CN" altLang="en-US" sz="2400" dirty="0"/>
          </a:p>
        </p:txBody>
      </p:sp>
      <p:sp>
        <p:nvSpPr>
          <p:cNvPr id="8" name="圆角矩形 7"/>
          <p:cNvSpPr/>
          <p:nvPr/>
        </p:nvSpPr>
        <p:spPr>
          <a:xfrm>
            <a:off x="2053050" y="3717032"/>
            <a:ext cx="2509907"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Linear classifier- W</a:t>
            </a:r>
            <a:r>
              <a:rPr lang="en-US" altLang="zh-CN" sz="2400" baseline="30000" dirty="0" smtClean="0"/>
              <a:t>T</a:t>
            </a:r>
            <a:r>
              <a:rPr lang="en-US" altLang="zh-CN" sz="2400" dirty="0" smtClean="0"/>
              <a:t>X</a:t>
            </a:r>
            <a:endParaRPr lang="zh-CN" altLang="en-US" sz="2400" dirty="0"/>
          </a:p>
        </p:txBody>
      </p:sp>
      <p:sp>
        <p:nvSpPr>
          <p:cNvPr id="12" name="圆角矩形 7"/>
          <p:cNvSpPr/>
          <p:nvPr/>
        </p:nvSpPr>
        <p:spPr>
          <a:xfrm>
            <a:off x="6613371" y="3175417"/>
            <a:ext cx="156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Model selection</a:t>
            </a:r>
            <a:endParaRPr lang="zh-CN" altLang="en-US" sz="2400" dirty="0"/>
          </a:p>
        </p:txBody>
      </p:sp>
    </p:spTree>
    <p:extLst>
      <p:ext uri="{BB962C8B-B14F-4D97-AF65-F5344CB8AC3E}">
        <p14:creationId xmlns:p14="http://schemas.microsoft.com/office/powerpoint/2010/main" val="187758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a:t>
            </a:r>
            <a:r>
              <a:rPr lang="en-US" dirty="0" smtClean="0"/>
              <a:t> to Apply Online Learning?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4125004"/>
              </p:ext>
            </p:extLst>
          </p:nvPr>
        </p:nvGraphicFramePr>
        <p:xfrm>
          <a:off x="495300" y="1600201"/>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889B3E5E-9888-410B-8750-2191BA36B2F2}" type="slidenum">
              <a:rPr lang="en-US" smtClean="0"/>
              <a:t>30</a:t>
            </a:fld>
            <a:endParaRPr lang="en-US"/>
          </a:p>
        </p:txBody>
      </p:sp>
    </p:spTree>
    <p:extLst>
      <p:ext uri="{BB962C8B-B14F-4D97-AF65-F5344CB8AC3E}">
        <p14:creationId xmlns:p14="http://schemas.microsoft.com/office/powerpoint/2010/main" val="4174371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2" y="274638"/>
            <a:ext cx="9517057" cy="1143000"/>
          </a:xfrm>
        </p:spPr>
        <p:txBody>
          <a:bodyPr>
            <a:noAutofit/>
          </a:bodyPr>
          <a:lstStyle/>
          <a:p>
            <a:r>
              <a:rPr lang="en-US" dirty="0" smtClean="0"/>
              <a:t>Online Learning for Financial Decision</a:t>
            </a:r>
            <a:endParaRPr lang="en-US" dirty="0"/>
          </a:p>
        </p:txBody>
      </p:sp>
      <p:sp>
        <p:nvSpPr>
          <p:cNvPr id="3" name="Content Placeholder 2"/>
          <p:cNvSpPr>
            <a:spLocks noGrp="1"/>
          </p:cNvSpPr>
          <p:nvPr>
            <p:ph idx="1"/>
          </p:nvPr>
        </p:nvSpPr>
        <p:spPr/>
        <p:txBody>
          <a:bodyPr/>
          <a:lstStyle/>
          <a:p>
            <a:r>
              <a:rPr lang="en-US" dirty="0" smtClean="0"/>
              <a:t>Financial decision </a:t>
            </a:r>
          </a:p>
          <a:p>
            <a:pPr lvl="1"/>
            <a:r>
              <a:rPr lang="en-US" dirty="0" smtClean="0"/>
              <a:t>Online portfolio selection</a:t>
            </a:r>
          </a:p>
          <a:p>
            <a:pPr lvl="1"/>
            <a:r>
              <a:rPr lang="en-US" dirty="0" smtClean="0"/>
              <a:t>Sequential decision tree for investment, etc. </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31</a:t>
            </a:fld>
            <a:endParaRPr lang="en-US"/>
          </a:p>
        </p:txBody>
      </p:sp>
      <p:sp>
        <p:nvSpPr>
          <p:cNvPr id="8" name="Bevel 7"/>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pic>
        <p:nvPicPr>
          <p:cNvPr id="96258" name="Picture 2" descr="Fig. 1. The cumulative return of online portfolio selection strategies. OURS1 and OURS3 denotes our strategy with d = 1 and d = 3, respectively. NIKKEI is Nikkei 225 market portfolio. For other strategies, see Table II and refer to the respective litera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27" y="3491980"/>
            <a:ext cx="4570039" cy="2749278"/>
          </a:xfrm>
          <a:prstGeom prst="rect">
            <a:avLst/>
          </a:prstGeom>
          <a:noFill/>
          <a:extLst>
            <a:ext uri="{909E8E84-426E-40DD-AFC4-6F175D3DCCD1}">
              <a14:hiddenFill xmlns:a14="http://schemas.microsoft.com/office/drawing/2010/main">
                <a:solidFill>
                  <a:srgbClr val="FFFFFF"/>
                </a:solidFill>
              </a14:hiddenFill>
            </a:ext>
          </a:extLst>
        </p:spPr>
      </p:pic>
      <p:pic>
        <p:nvPicPr>
          <p:cNvPr id="96260" name="Picture 4" descr="Problem 4. Given the following sequential decision tree, determine which is the optimal investment, A or B: 40 $300,000 (-$20,000) .30 $60,000 $45,000 Investment A (-$70,000) $75,000 20 $200,000 (-$17,000) $70,000 $60,000 15 35 $105,000 (-$9,000) .55 65 $40,000 Investment B (-$50,000) $55,000 .30 $80,000 Note: the dollar value associated with some edge is the cost for the action. For example, for investment A, the cost for investment A is $7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389" y="3527492"/>
            <a:ext cx="4376131" cy="24573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6260"/>
                                        </p:tgtEl>
                                        <p:attrNameLst>
                                          <p:attrName>style.visibility</p:attrName>
                                        </p:attrNameLst>
                                      </p:cBhvr>
                                      <p:to>
                                        <p:strVal val="visible"/>
                                      </p:to>
                                    </p:set>
                                    <p:animEffect transition="in" filter="fade">
                                      <p:cBhvr>
                                        <p:cTn id="10" dur="500"/>
                                        <p:tgtEl>
                                          <p:spTgt spid="962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t>Perceptron</a:t>
            </a:r>
          </a:p>
          <a:p>
            <a:pPr lvl="1"/>
            <a:r>
              <a:rPr lang="en-US" dirty="0"/>
              <a:t>Online non-sparse learning</a:t>
            </a:r>
          </a:p>
          <a:p>
            <a:pPr lvl="1"/>
            <a:r>
              <a:rPr lang="en-US" dirty="0"/>
              <a:t>Online sparse learning</a:t>
            </a:r>
          </a:p>
          <a:p>
            <a:pPr lvl="1"/>
            <a:r>
              <a:rPr lang="en-US" dirty="0"/>
              <a:t>Online unsupervised </a:t>
            </a:r>
            <a:r>
              <a:rPr lang="en-US" dirty="0" smtClean="0"/>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a:p>
        </p:txBody>
      </p:sp>
    </p:spTree>
    <p:extLst>
      <p:ext uri="{BB962C8B-B14F-4D97-AF65-F5344CB8AC3E}">
        <p14:creationId xmlns:p14="http://schemas.microsoft.com/office/powerpoint/2010/main" val="4003755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t>Perceptron</a:t>
            </a:r>
          </a:p>
          <a:p>
            <a:pPr lvl="1"/>
            <a:r>
              <a:rPr lang="en-US" dirty="0" smtClean="0">
                <a:solidFill>
                  <a:schemeClr val="bg1">
                    <a:lumMod val="65000"/>
                  </a:schemeClr>
                </a:solidFill>
              </a:rPr>
              <a:t>Online </a:t>
            </a:r>
            <a:r>
              <a:rPr lang="en-US" dirty="0">
                <a:solidFill>
                  <a:schemeClr val="bg1">
                    <a:lumMod val="65000"/>
                  </a:schemeClr>
                </a:solidFill>
              </a:rPr>
              <a:t>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33</a:t>
            </a:fld>
            <a:endParaRPr lang="zh-CN" altLang="en-US"/>
          </a:p>
        </p:txBody>
      </p:sp>
    </p:spTree>
    <p:extLst>
      <p:ext uri="{BB962C8B-B14F-4D97-AF65-F5344CB8AC3E}">
        <p14:creationId xmlns:p14="http://schemas.microsoft.com/office/powerpoint/2010/main" val="3799845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Perceptron Algorithm </a:t>
            </a:r>
            <a:r>
              <a:rPr lang="en-US" sz="3300" dirty="0"/>
              <a:t>(F. Rosenblatt, 1958)</a:t>
            </a:r>
          </a:p>
        </p:txBody>
      </p:sp>
      <p:sp>
        <p:nvSpPr>
          <p:cNvPr id="3" name="Content Placeholder 2"/>
          <p:cNvSpPr>
            <a:spLocks noGrp="1"/>
          </p:cNvSpPr>
          <p:nvPr>
            <p:ph idx="1"/>
          </p:nvPr>
        </p:nvSpPr>
        <p:spPr/>
        <p:txBody>
          <a:bodyPr/>
          <a:lstStyle/>
          <a:p>
            <a:r>
              <a:rPr lang="en-US" dirty="0" smtClean="0"/>
              <a:t>One of the oldest machine learning algorithm</a:t>
            </a:r>
          </a:p>
          <a:p>
            <a:r>
              <a:rPr lang="en-US" dirty="0" smtClean="0"/>
              <a:t>Online algorithm for learning a linear threshold function with small error</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34</a:t>
            </a:fld>
            <a:endParaRPr lang="en-US"/>
          </a:p>
        </p:txBody>
      </p:sp>
      <p:grpSp>
        <p:nvGrpSpPr>
          <p:cNvPr id="6" name="Group 5"/>
          <p:cNvGrpSpPr/>
          <p:nvPr/>
        </p:nvGrpSpPr>
        <p:grpSpPr>
          <a:xfrm>
            <a:off x="1832654" y="3212977"/>
            <a:ext cx="6456988" cy="3387507"/>
            <a:chOff x="1832654" y="3212977"/>
            <a:chExt cx="6456988" cy="3387507"/>
          </a:xfrm>
        </p:grpSpPr>
        <p:pic>
          <p:nvPicPr>
            <p:cNvPr id="90114" name="Picture 2" descr="D:\Dropbox\teach\SLR\slides\figs\percept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654" y="3212977"/>
              <a:ext cx="6456988" cy="33875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0988" y="5885364"/>
              <a:ext cx="77221" cy="276999"/>
            </a:xfrm>
            <a:prstGeom prst="rect">
              <a:avLst/>
            </a:prstGeom>
            <a:solidFill>
              <a:schemeClr val="accent5">
                <a:lumMod val="40000"/>
                <a:lumOff val="60000"/>
              </a:schemeClr>
            </a:solidFill>
          </p:spPr>
          <p:txBody>
            <a:bodyPr wrap="square" rtlCol="0">
              <a:spAutoFit/>
            </a:bodyPr>
            <a:lstStyle/>
            <a:p>
              <a:r>
                <a:rPr lang="en-US" sz="1200" dirty="0" smtClean="0"/>
                <a:t>n</a:t>
              </a:r>
              <a:endParaRPr lang="en-US" sz="1200" dirty="0"/>
            </a:p>
          </p:txBody>
        </p:sp>
      </p:grpSp>
    </p:spTree>
    <p:extLst>
      <p:ext uri="{BB962C8B-B14F-4D97-AF65-F5344CB8AC3E}">
        <p14:creationId xmlns:p14="http://schemas.microsoft.com/office/powerpoint/2010/main" val="226572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Perceptron Algorithm </a:t>
            </a:r>
            <a:r>
              <a:rPr lang="en-US" sz="3300" dirty="0" smtClean="0"/>
              <a:t>(F. Rosenblatt, 1958</a:t>
            </a:r>
            <a:r>
              <a:rPr lang="en-US" sz="3300" dirty="0"/>
              <a:t>)</a:t>
            </a:r>
          </a:p>
        </p:txBody>
      </p:sp>
      <p:sp>
        <p:nvSpPr>
          <p:cNvPr id="6" name="Content Placeholder 5"/>
          <p:cNvSpPr>
            <a:spLocks noGrp="1"/>
          </p:cNvSpPr>
          <p:nvPr>
            <p:ph idx="1"/>
          </p:nvPr>
        </p:nvSpPr>
        <p:spPr/>
        <p:txBody>
          <a:bodyPr/>
          <a:lstStyle/>
          <a:p>
            <a:r>
              <a:rPr lang="en-US" altLang="zh-CN" sz="3000" dirty="0" smtClean="0">
                <a:solidFill>
                  <a:srgbClr val="000000"/>
                </a:solidFill>
                <a:cs typeface="Segoe UI" pitchFamily="18" charset="0"/>
              </a:rPr>
              <a:t>Goal: find a linear classifier with small error</a:t>
            </a:r>
          </a:p>
          <a:p>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35</a:t>
            </a:fld>
            <a:endParaRPr lang="en-US" dirty="0"/>
          </a:p>
        </p:txBody>
      </p:sp>
      <p:sp>
        <p:nvSpPr>
          <p:cNvPr id="3" name="TextBox 2"/>
          <p:cNvSpPr txBox="1"/>
          <p:nvPr/>
        </p:nvSpPr>
        <p:spPr>
          <a:xfrm>
            <a:off x="1286593" y="5445225"/>
            <a:ext cx="5538615" cy="1015663"/>
          </a:xfrm>
          <a:prstGeom prst="rect">
            <a:avLst/>
          </a:prstGeom>
          <a:noFill/>
        </p:spPr>
        <p:txBody>
          <a:bodyPr wrap="square" rtlCol="0">
            <a:spAutoFit/>
          </a:bodyPr>
          <a:lstStyle/>
          <a:p>
            <a:r>
              <a:rPr lang="en-US" sz="3000" dirty="0" smtClean="0"/>
              <a:t>If error, update; </a:t>
            </a:r>
          </a:p>
          <a:p>
            <a:r>
              <a:rPr lang="en-US" sz="3000" dirty="0" smtClean="0"/>
              <a:t>otherwise, </a:t>
            </a:r>
            <a:r>
              <a:rPr lang="en-US" sz="3000" dirty="0"/>
              <a:t>keeping the </a:t>
            </a:r>
            <a:r>
              <a:rPr lang="en-US" sz="3000" dirty="0" smtClean="0"/>
              <a:t>same.</a:t>
            </a:r>
            <a:endParaRPr lang="en-US" sz="3000" dirty="0"/>
          </a:p>
        </p:txBody>
      </p:sp>
      <p:pic>
        <p:nvPicPr>
          <p:cNvPr id="911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67" y="2292072"/>
            <a:ext cx="8221980" cy="28651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7873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fade">
                                      <p:cBhvr>
                                        <p:cTn id="12" dur="500"/>
                                        <p:tgtEl>
                                          <p:spTgt spid="911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Intuition Explanation</a:t>
            </a:r>
            <a:endParaRPr lang="en-US" altLang="zh-CN" dirty="0"/>
          </a:p>
        </p:txBody>
      </p:sp>
      <p:sp>
        <p:nvSpPr>
          <p:cNvPr id="3" name="Content Placeholder 2"/>
          <p:cNvSpPr>
            <a:spLocks noGrp="1"/>
          </p:cNvSpPr>
          <p:nvPr>
            <p:ph idx="1"/>
          </p:nvPr>
        </p:nvSpPr>
        <p:spPr/>
        <p:txBody>
          <a:bodyPr/>
          <a:lstStyle/>
          <a:p>
            <a:r>
              <a:rPr lang="en-US" altLang="zh-CN" dirty="0"/>
              <a:t>Want positive margin</a:t>
            </a:r>
            <a:r>
              <a:rPr lang="en-US" altLang="zh-CN" dirty="0" smtClean="0"/>
              <a:t>:</a:t>
            </a:r>
          </a:p>
          <a:p>
            <a:endParaRPr lang="en-US" altLang="zh-CN" dirty="0"/>
          </a:p>
          <a:p>
            <a:endParaRPr lang="en-US" altLang="zh-CN" dirty="0" smtClean="0"/>
          </a:p>
          <a:p>
            <a:r>
              <a:rPr lang="en-US" altLang="zh-CN" dirty="0"/>
              <a:t>Effect of Perceptron update on margin</a:t>
            </a:r>
            <a:r>
              <a:rPr lang="en-US" altLang="zh-CN" dirty="0" smtClean="0"/>
              <a:t>:</a:t>
            </a:r>
          </a:p>
          <a:p>
            <a:endParaRPr lang="en-US" altLang="zh-CN" dirty="0"/>
          </a:p>
          <a:p>
            <a:endParaRPr lang="en-US" altLang="zh-CN" dirty="0" smtClean="0"/>
          </a:p>
          <a:p>
            <a:r>
              <a:rPr lang="en-US" altLang="zh-CN" dirty="0"/>
              <a:t>So margin increases</a:t>
            </a:r>
          </a:p>
          <a:p>
            <a:endParaRPr lang="en-US" altLang="zh-CN" dirty="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36</a:t>
            </a:fld>
            <a:endParaRPr lang="zh-CN" altLang="en-US"/>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696" y="2187704"/>
            <a:ext cx="4742498" cy="1097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510" y="4075540"/>
            <a:ext cx="7797880" cy="649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54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62"/>
                                        </p:tgtEl>
                                        <p:attrNameLst>
                                          <p:attrName>style.visibility</p:attrName>
                                        </p:attrNameLst>
                                      </p:cBhvr>
                                      <p:to>
                                        <p:strVal val="visible"/>
                                      </p:to>
                                    </p:set>
                                    <p:animEffect transition="in" filter="fade">
                                      <p:cBhvr>
                                        <p:cTn id="10" dur="500"/>
                                        <p:tgtEl>
                                          <p:spTgt spid="921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2163"/>
                                        </p:tgtEl>
                                        <p:attrNameLst>
                                          <p:attrName>style.visibility</p:attrName>
                                        </p:attrNameLst>
                                      </p:cBhvr>
                                      <p:to>
                                        <p:strVal val="visible"/>
                                      </p:to>
                                    </p:set>
                                    <p:animEffect transition="in" filter="fade">
                                      <p:cBhvr>
                                        <p:cTn id="18" dur="500"/>
                                        <p:tgtEl>
                                          <p:spTgt spid="921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u="sng">
                <a:solidFill>
                  <a:schemeClr val="tx1"/>
                </a:solidFill>
                <a:latin typeface="Times New Roman" pitchFamily="18" charset="0"/>
              </a:defRPr>
            </a:lvl1pPr>
            <a:lvl2pPr marL="742950" indent="-285750">
              <a:defRPr sz="1400" u="sng">
                <a:solidFill>
                  <a:schemeClr val="tx1"/>
                </a:solidFill>
                <a:latin typeface="Times New Roman" pitchFamily="18" charset="0"/>
              </a:defRPr>
            </a:lvl2pPr>
            <a:lvl3pPr marL="1143000" indent="-228600">
              <a:defRPr sz="1400" u="sng">
                <a:solidFill>
                  <a:schemeClr val="tx1"/>
                </a:solidFill>
                <a:latin typeface="Times New Roman" pitchFamily="18" charset="0"/>
              </a:defRPr>
            </a:lvl3pPr>
            <a:lvl4pPr marL="1600200" indent="-228600">
              <a:defRPr sz="1400" u="sng">
                <a:solidFill>
                  <a:schemeClr val="tx1"/>
                </a:solidFill>
                <a:latin typeface="Times New Roman" pitchFamily="18" charset="0"/>
              </a:defRPr>
            </a:lvl4pPr>
            <a:lvl5pPr marL="2057400" indent="-228600">
              <a:defRPr sz="1400" u="sng">
                <a:solidFill>
                  <a:schemeClr val="tx1"/>
                </a:solidFill>
                <a:latin typeface="Times New Roman" pitchFamily="18" charset="0"/>
              </a:defRPr>
            </a:lvl5pPr>
            <a:lvl6pPr marL="2514600" indent="-228600" eaLnBrk="0" fontAlgn="base" hangingPunct="0">
              <a:spcBef>
                <a:spcPct val="0"/>
              </a:spcBef>
              <a:spcAft>
                <a:spcPct val="0"/>
              </a:spcAft>
              <a:defRPr sz="1400" u="sng">
                <a:solidFill>
                  <a:schemeClr val="tx1"/>
                </a:solidFill>
                <a:latin typeface="Times New Roman" pitchFamily="18" charset="0"/>
              </a:defRPr>
            </a:lvl6pPr>
            <a:lvl7pPr marL="2971800" indent="-228600" eaLnBrk="0" fontAlgn="base" hangingPunct="0">
              <a:spcBef>
                <a:spcPct val="0"/>
              </a:spcBef>
              <a:spcAft>
                <a:spcPct val="0"/>
              </a:spcAft>
              <a:defRPr sz="1400" u="sng">
                <a:solidFill>
                  <a:schemeClr val="tx1"/>
                </a:solidFill>
                <a:latin typeface="Times New Roman" pitchFamily="18" charset="0"/>
              </a:defRPr>
            </a:lvl7pPr>
            <a:lvl8pPr marL="3429000" indent="-228600" eaLnBrk="0" fontAlgn="base" hangingPunct="0">
              <a:spcBef>
                <a:spcPct val="0"/>
              </a:spcBef>
              <a:spcAft>
                <a:spcPct val="0"/>
              </a:spcAft>
              <a:defRPr sz="1400" u="sng">
                <a:solidFill>
                  <a:schemeClr val="tx1"/>
                </a:solidFill>
                <a:latin typeface="Times New Roman" pitchFamily="18" charset="0"/>
              </a:defRPr>
            </a:lvl8pPr>
            <a:lvl9pPr marL="3886200" indent="-228600" eaLnBrk="0" fontAlgn="base" hangingPunct="0">
              <a:spcBef>
                <a:spcPct val="0"/>
              </a:spcBef>
              <a:spcAft>
                <a:spcPct val="0"/>
              </a:spcAft>
              <a:defRPr sz="1400" u="sng">
                <a:solidFill>
                  <a:schemeClr val="tx1"/>
                </a:solidFill>
                <a:latin typeface="Times New Roman" pitchFamily="18" charset="0"/>
              </a:defRPr>
            </a:lvl9pPr>
          </a:lstStyle>
          <a:p>
            <a:fld id="{5932E9C4-7A0C-461F-AB1B-DA3115A48912}" type="slidenum">
              <a:rPr lang="en-US" sz="1200" u="none">
                <a:solidFill>
                  <a:srgbClr val="898989"/>
                </a:solidFill>
                <a:latin typeface="+mn-lt"/>
              </a:rPr>
              <a:pPr/>
              <a:t>37</a:t>
            </a:fld>
            <a:endParaRPr lang="en-US" sz="1200" u="none" dirty="0">
              <a:solidFill>
                <a:srgbClr val="898989"/>
              </a:solidFill>
              <a:latin typeface="+mn-lt"/>
            </a:endParaRPr>
          </a:p>
        </p:txBody>
      </p:sp>
      <p:sp>
        <p:nvSpPr>
          <p:cNvPr id="30724" name="Line 11"/>
          <p:cNvSpPr>
            <a:spLocks noChangeShapeType="1"/>
          </p:cNvSpPr>
          <p:nvPr/>
        </p:nvSpPr>
        <p:spPr bwMode="auto">
          <a:xfrm>
            <a:off x="2806700" y="1916114"/>
            <a:ext cx="0" cy="341788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12"/>
          <p:cNvSpPr>
            <a:spLocks noChangeShapeType="1"/>
          </p:cNvSpPr>
          <p:nvPr/>
        </p:nvSpPr>
        <p:spPr bwMode="auto">
          <a:xfrm>
            <a:off x="2806700" y="5334000"/>
            <a:ext cx="42943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6" name="Line 13"/>
          <p:cNvSpPr>
            <a:spLocks noChangeShapeType="1"/>
          </p:cNvSpPr>
          <p:nvPr/>
        </p:nvSpPr>
        <p:spPr bwMode="auto">
          <a:xfrm flipV="1">
            <a:off x="2806700" y="4267200"/>
            <a:ext cx="660400" cy="106680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itle 1"/>
          <p:cNvSpPr txBox="1">
            <a:spLocks/>
          </p:cNvSpPr>
          <p:nvPr/>
        </p:nvSpPr>
        <p:spPr>
          <a:xfrm>
            <a:off x="428497" y="260648"/>
            <a:ext cx="8915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Geometric View</a:t>
            </a:r>
            <a:endParaRPr lang="en-US" dirty="0"/>
          </a:p>
        </p:txBody>
      </p:sp>
      <p:sp>
        <p:nvSpPr>
          <p:cNvPr id="19" name="TextBox 18"/>
          <p:cNvSpPr txBox="1"/>
          <p:nvPr/>
        </p:nvSpPr>
        <p:spPr>
          <a:xfrm>
            <a:off x="2907910" y="3851756"/>
            <a:ext cx="694313"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0</a:t>
            </a:r>
            <a:endParaRPr lang="en-US" baseline="-25000" dirty="0">
              <a:latin typeface="cmmi10" charset="0"/>
            </a:endParaRPr>
          </a:p>
        </p:txBody>
      </p:sp>
      <p:sp>
        <p:nvSpPr>
          <p:cNvPr id="23" name="Line 2"/>
          <p:cNvSpPr>
            <a:spLocks noChangeShapeType="1"/>
          </p:cNvSpPr>
          <p:nvPr/>
        </p:nvSpPr>
        <p:spPr bwMode="auto">
          <a:xfrm>
            <a:off x="2144177" y="23355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
          <p:cNvSpPr>
            <a:spLocks noChangeShapeType="1"/>
          </p:cNvSpPr>
          <p:nvPr/>
        </p:nvSpPr>
        <p:spPr bwMode="auto">
          <a:xfrm>
            <a:off x="2887127" y="12687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5"/>
          <p:cNvSpPr>
            <a:spLocks noChangeShapeType="1"/>
          </p:cNvSpPr>
          <p:nvPr/>
        </p:nvSpPr>
        <p:spPr bwMode="auto">
          <a:xfrm>
            <a:off x="2144177" y="5231160"/>
            <a:ext cx="2641600" cy="13716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6"/>
          <p:cNvSpPr>
            <a:spLocks noChangeShapeType="1"/>
          </p:cNvSpPr>
          <p:nvPr/>
        </p:nvSpPr>
        <p:spPr bwMode="auto">
          <a:xfrm>
            <a:off x="2144177" y="4469160"/>
            <a:ext cx="3632200" cy="19050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7"/>
          <p:cNvSpPr>
            <a:spLocks noChangeShapeType="1"/>
          </p:cNvSpPr>
          <p:nvPr/>
        </p:nvSpPr>
        <p:spPr bwMode="auto">
          <a:xfrm>
            <a:off x="1483777" y="34023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8"/>
          <p:cNvSpPr>
            <a:spLocks noChangeShapeType="1"/>
          </p:cNvSpPr>
          <p:nvPr/>
        </p:nvSpPr>
        <p:spPr bwMode="auto">
          <a:xfrm>
            <a:off x="1813977" y="28689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12"/>
          <p:cNvSpPr>
            <a:spLocks noChangeShapeType="1"/>
          </p:cNvSpPr>
          <p:nvPr/>
        </p:nvSpPr>
        <p:spPr bwMode="auto">
          <a:xfrm>
            <a:off x="2556927" y="1802160"/>
            <a:ext cx="6356350" cy="3352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7101021" y="1403648"/>
            <a:ext cx="1812256" cy="369332"/>
          </a:xfrm>
          <a:prstGeom prst="rect">
            <a:avLst/>
          </a:prstGeom>
          <a:noFill/>
        </p:spPr>
        <p:txBody>
          <a:bodyPr wrap="square" rtlCol="0">
            <a:spAutoFit/>
          </a:bodyPr>
          <a:lstStyle/>
          <a:p>
            <a:r>
              <a:rPr lang="en-US" dirty="0" smtClean="0"/>
              <a:t>Initialization</a:t>
            </a:r>
            <a:endParaRPr lang="en-US" dirty="0"/>
          </a:p>
        </p:txBody>
      </p:sp>
    </p:spTree>
    <p:extLst>
      <p:ext uri="{BB962C8B-B14F-4D97-AF65-F5344CB8AC3E}">
        <p14:creationId xmlns:p14="http://schemas.microsoft.com/office/powerpoint/2010/main" val="2735862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u="sng">
                <a:solidFill>
                  <a:schemeClr val="tx1"/>
                </a:solidFill>
                <a:latin typeface="Times New Roman" pitchFamily="18" charset="0"/>
              </a:defRPr>
            </a:lvl1pPr>
            <a:lvl2pPr marL="742950" indent="-285750">
              <a:defRPr sz="1400" u="sng">
                <a:solidFill>
                  <a:schemeClr val="tx1"/>
                </a:solidFill>
                <a:latin typeface="Times New Roman" pitchFamily="18" charset="0"/>
              </a:defRPr>
            </a:lvl2pPr>
            <a:lvl3pPr marL="1143000" indent="-228600">
              <a:defRPr sz="1400" u="sng">
                <a:solidFill>
                  <a:schemeClr val="tx1"/>
                </a:solidFill>
                <a:latin typeface="Times New Roman" pitchFamily="18" charset="0"/>
              </a:defRPr>
            </a:lvl3pPr>
            <a:lvl4pPr marL="1600200" indent="-228600">
              <a:defRPr sz="1400" u="sng">
                <a:solidFill>
                  <a:schemeClr val="tx1"/>
                </a:solidFill>
                <a:latin typeface="Times New Roman" pitchFamily="18" charset="0"/>
              </a:defRPr>
            </a:lvl4pPr>
            <a:lvl5pPr marL="2057400" indent="-228600">
              <a:defRPr sz="1400" u="sng">
                <a:solidFill>
                  <a:schemeClr val="tx1"/>
                </a:solidFill>
                <a:latin typeface="Times New Roman" pitchFamily="18" charset="0"/>
              </a:defRPr>
            </a:lvl5pPr>
            <a:lvl6pPr marL="2514600" indent="-228600" eaLnBrk="0" fontAlgn="base" hangingPunct="0">
              <a:spcBef>
                <a:spcPct val="0"/>
              </a:spcBef>
              <a:spcAft>
                <a:spcPct val="0"/>
              </a:spcAft>
              <a:defRPr sz="1400" u="sng">
                <a:solidFill>
                  <a:schemeClr val="tx1"/>
                </a:solidFill>
                <a:latin typeface="Times New Roman" pitchFamily="18" charset="0"/>
              </a:defRPr>
            </a:lvl6pPr>
            <a:lvl7pPr marL="2971800" indent="-228600" eaLnBrk="0" fontAlgn="base" hangingPunct="0">
              <a:spcBef>
                <a:spcPct val="0"/>
              </a:spcBef>
              <a:spcAft>
                <a:spcPct val="0"/>
              </a:spcAft>
              <a:defRPr sz="1400" u="sng">
                <a:solidFill>
                  <a:schemeClr val="tx1"/>
                </a:solidFill>
                <a:latin typeface="Times New Roman" pitchFamily="18" charset="0"/>
              </a:defRPr>
            </a:lvl7pPr>
            <a:lvl8pPr marL="3429000" indent="-228600" eaLnBrk="0" fontAlgn="base" hangingPunct="0">
              <a:spcBef>
                <a:spcPct val="0"/>
              </a:spcBef>
              <a:spcAft>
                <a:spcPct val="0"/>
              </a:spcAft>
              <a:defRPr sz="1400" u="sng">
                <a:solidFill>
                  <a:schemeClr val="tx1"/>
                </a:solidFill>
                <a:latin typeface="Times New Roman" pitchFamily="18" charset="0"/>
              </a:defRPr>
            </a:lvl8pPr>
            <a:lvl9pPr marL="3886200" indent="-228600" eaLnBrk="0" fontAlgn="base" hangingPunct="0">
              <a:spcBef>
                <a:spcPct val="0"/>
              </a:spcBef>
              <a:spcAft>
                <a:spcPct val="0"/>
              </a:spcAft>
              <a:defRPr sz="1400" u="sng">
                <a:solidFill>
                  <a:schemeClr val="tx1"/>
                </a:solidFill>
                <a:latin typeface="Times New Roman" pitchFamily="18" charset="0"/>
              </a:defRPr>
            </a:lvl9pPr>
          </a:lstStyle>
          <a:p>
            <a:fld id="{5932E9C4-7A0C-461F-AB1B-DA3115A48912}" type="slidenum">
              <a:rPr lang="en-US" sz="1200" u="none">
                <a:solidFill>
                  <a:srgbClr val="898989"/>
                </a:solidFill>
                <a:latin typeface="+mn-lt"/>
              </a:rPr>
              <a:pPr/>
              <a:t>38</a:t>
            </a:fld>
            <a:endParaRPr lang="en-US" sz="1200" u="none" dirty="0">
              <a:solidFill>
                <a:srgbClr val="898989"/>
              </a:solidFill>
              <a:latin typeface="+mn-lt"/>
            </a:endParaRPr>
          </a:p>
        </p:txBody>
      </p:sp>
      <p:sp>
        <p:nvSpPr>
          <p:cNvPr id="30724" name="Line 11"/>
          <p:cNvSpPr>
            <a:spLocks noChangeShapeType="1"/>
          </p:cNvSpPr>
          <p:nvPr/>
        </p:nvSpPr>
        <p:spPr bwMode="auto">
          <a:xfrm>
            <a:off x="2806700" y="1916114"/>
            <a:ext cx="0" cy="341788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12"/>
          <p:cNvSpPr>
            <a:spLocks noChangeShapeType="1"/>
          </p:cNvSpPr>
          <p:nvPr/>
        </p:nvSpPr>
        <p:spPr bwMode="auto">
          <a:xfrm>
            <a:off x="2806700" y="5334000"/>
            <a:ext cx="42943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6" name="Line 13"/>
          <p:cNvSpPr>
            <a:spLocks noChangeShapeType="1"/>
          </p:cNvSpPr>
          <p:nvPr/>
        </p:nvSpPr>
        <p:spPr bwMode="auto">
          <a:xfrm flipV="1">
            <a:off x="2806700" y="4267200"/>
            <a:ext cx="660400" cy="106680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itle 1"/>
          <p:cNvSpPr txBox="1">
            <a:spLocks/>
          </p:cNvSpPr>
          <p:nvPr/>
        </p:nvSpPr>
        <p:spPr>
          <a:xfrm>
            <a:off x="428497" y="260648"/>
            <a:ext cx="8915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Geometric View</a:t>
            </a:r>
            <a:endParaRPr lang="en-US" dirty="0"/>
          </a:p>
        </p:txBody>
      </p:sp>
      <p:sp>
        <p:nvSpPr>
          <p:cNvPr id="19" name="TextBox 18"/>
          <p:cNvSpPr txBox="1"/>
          <p:nvPr/>
        </p:nvSpPr>
        <p:spPr>
          <a:xfrm>
            <a:off x="2907910" y="3851756"/>
            <a:ext cx="694313"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0</a:t>
            </a:r>
            <a:endParaRPr lang="en-US" baseline="-25000" dirty="0">
              <a:latin typeface="cmmi10" charset="0"/>
            </a:endParaRPr>
          </a:p>
        </p:txBody>
      </p:sp>
      <p:sp>
        <p:nvSpPr>
          <p:cNvPr id="23" name="Line 2"/>
          <p:cNvSpPr>
            <a:spLocks noChangeShapeType="1"/>
          </p:cNvSpPr>
          <p:nvPr/>
        </p:nvSpPr>
        <p:spPr bwMode="auto">
          <a:xfrm>
            <a:off x="2144177" y="23355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
          <p:cNvSpPr>
            <a:spLocks noChangeShapeType="1"/>
          </p:cNvSpPr>
          <p:nvPr/>
        </p:nvSpPr>
        <p:spPr bwMode="auto">
          <a:xfrm>
            <a:off x="2887127" y="12687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5"/>
          <p:cNvSpPr>
            <a:spLocks noChangeShapeType="1"/>
          </p:cNvSpPr>
          <p:nvPr/>
        </p:nvSpPr>
        <p:spPr bwMode="auto">
          <a:xfrm>
            <a:off x="2144177" y="5231160"/>
            <a:ext cx="2641600" cy="13716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6"/>
          <p:cNvSpPr>
            <a:spLocks noChangeShapeType="1"/>
          </p:cNvSpPr>
          <p:nvPr/>
        </p:nvSpPr>
        <p:spPr bwMode="auto">
          <a:xfrm>
            <a:off x="2144177" y="4469160"/>
            <a:ext cx="3632200" cy="19050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7"/>
          <p:cNvSpPr>
            <a:spLocks noChangeShapeType="1"/>
          </p:cNvSpPr>
          <p:nvPr/>
        </p:nvSpPr>
        <p:spPr bwMode="auto">
          <a:xfrm>
            <a:off x="1483777" y="34023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8"/>
          <p:cNvSpPr>
            <a:spLocks noChangeShapeType="1"/>
          </p:cNvSpPr>
          <p:nvPr/>
        </p:nvSpPr>
        <p:spPr bwMode="auto">
          <a:xfrm>
            <a:off x="1813977" y="2868960"/>
            <a:ext cx="6356350" cy="335280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12"/>
          <p:cNvSpPr>
            <a:spLocks noChangeShapeType="1"/>
          </p:cNvSpPr>
          <p:nvPr/>
        </p:nvSpPr>
        <p:spPr bwMode="auto">
          <a:xfrm>
            <a:off x="2556927" y="1802160"/>
            <a:ext cx="6356350" cy="3352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7101021" y="1403648"/>
            <a:ext cx="1812256" cy="369332"/>
          </a:xfrm>
          <a:prstGeom prst="rect">
            <a:avLst/>
          </a:prstGeom>
          <a:noFill/>
        </p:spPr>
        <p:txBody>
          <a:bodyPr wrap="square" rtlCol="0">
            <a:spAutoFit/>
          </a:bodyPr>
          <a:lstStyle/>
          <a:p>
            <a:r>
              <a:rPr lang="en-US" dirty="0" smtClean="0">
                <a:cs typeface="Times New Roman" panose="02020603050405020304" pitchFamily="18" charset="0"/>
              </a:rPr>
              <a:t>t=1</a:t>
            </a:r>
            <a:endParaRPr lang="en-US" dirty="0">
              <a:cs typeface="Times New Roman" panose="02020603050405020304" pitchFamily="18" charset="0"/>
            </a:endParaRPr>
          </a:p>
        </p:txBody>
      </p:sp>
      <p:sp>
        <p:nvSpPr>
          <p:cNvPr id="20" name="Oval 14"/>
          <p:cNvSpPr>
            <a:spLocks noChangeArrowheads="1"/>
          </p:cNvSpPr>
          <p:nvPr/>
        </p:nvSpPr>
        <p:spPr bwMode="auto">
          <a:xfrm>
            <a:off x="6026150" y="3748335"/>
            <a:ext cx="103188" cy="112713"/>
          </a:xfrm>
          <a:prstGeom prst="ellipse">
            <a:avLst/>
          </a:prstGeom>
          <a:solidFill>
            <a:srgbClr val="FF0000"/>
          </a:solidFill>
          <a:ln w="9525">
            <a:solidFill>
              <a:schemeClr val="tx1"/>
            </a:solidFill>
            <a:round/>
            <a:headEnd/>
            <a:tailEnd/>
          </a:ln>
        </p:spPr>
        <p:txBody>
          <a:bodyPr wrap="none" anchor="ctr"/>
          <a:lstStyle/>
          <a:p>
            <a:pPr algn="ctr"/>
            <a:endParaRPr lang="en-US" sz="2400" u="none">
              <a:solidFill>
                <a:srgbClr val="FF0000"/>
              </a:solidFill>
            </a:endParaRPr>
          </a:p>
        </p:txBody>
      </p:sp>
      <p:sp>
        <p:nvSpPr>
          <p:cNvPr id="21" name="TextBox 20"/>
          <p:cNvSpPr txBox="1"/>
          <p:nvPr/>
        </p:nvSpPr>
        <p:spPr>
          <a:xfrm>
            <a:off x="5925326" y="3284984"/>
            <a:ext cx="1367934"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1</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smtClean="0">
                <a:latin typeface="cmmi10" charset="0"/>
              </a:rPr>
              <a:t>1</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2" name="Line 14"/>
          <p:cNvSpPr>
            <a:spLocks noChangeShapeType="1"/>
          </p:cNvSpPr>
          <p:nvPr/>
        </p:nvSpPr>
        <p:spPr bwMode="auto">
          <a:xfrm flipV="1">
            <a:off x="2846766" y="3804691"/>
            <a:ext cx="3218536" cy="1520925"/>
          </a:xfrm>
          <a:prstGeom prst="line">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0" name="TextBox 29"/>
          <p:cNvSpPr txBox="1"/>
          <p:nvPr/>
        </p:nvSpPr>
        <p:spPr>
          <a:xfrm>
            <a:off x="6705064" y="3717032"/>
            <a:ext cx="1992352" cy="369332"/>
          </a:xfrm>
          <a:prstGeom prst="rect">
            <a:avLst/>
          </a:prstGeom>
          <a:noFill/>
        </p:spPr>
        <p:txBody>
          <a:bodyPr wrap="square" rtlCol="0">
            <a:spAutoFit/>
          </a:bodyPr>
          <a:lstStyle/>
          <a:p>
            <a:r>
              <a:rPr lang="en-US" b="1" dirty="0" smtClean="0">
                <a:solidFill>
                  <a:srgbClr val="FF0000"/>
                </a:solidFill>
              </a:rPr>
              <a:t>Misclassification!</a:t>
            </a:r>
            <a:endParaRPr lang="en-US" b="1" dirty="0">
              <a:solidFill>
                <a:srgbClr val="FF0000"/>
              </a:solidFill>
            </a:endParaRPr>
          </a:p>
        </p:txBody>
      </p:sp>
    </p:spTree>
    <p:extLst>
      <p:ext uri="{BB962C8B-B14F-4D97-AF65-F5344CB8AC3E}">
        <p14:creationId xmlns:p14="http://schemas.microsoft.com/office/powerpoint/2010/main" val="2830549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1"/>
                                        </p:tgtEl>
                                      </p:cBhvr>
                                    </p:animEffect>
                                    <p:animScale>
                                      <p:cBhvr>
                                        <p:cTn id="11" dur="250" autoRev="1" fill="hold"/>
                                        <p:tgtEl>
                                          <p:spTgt spid="21"/>
                                        </p:tgtEl>
                                      </p:cBhvr>
                                      <p:by x="105000" y="105000"/>
                                    </p:animScale>
                                  </p:childTnLst>
                                </p:cTn>
                              </p:par>
                              <p:par>
                                <p:cTn id="12" presetID="22" presetClass="entr" presetSubtype="4"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ne 15"/>
          <p:cNvSpPr>
            <a:spLocks noChangeShapeType="1"/>
          </p:cNvSpPr>
          <p:nvPr/>
        </p:nvSpPr>
        <p:spPr bwMode="auto">
          <a:xfrm flipV="1">
            <a:off x="2806700" y="4036422"/>
            <a:ext cx="1320800" cy="1297578"/>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u="sng">
                <a:solidFill>
                  <a:schemeClr val="tx1"/>
                </a:solidFill>
                <a:latin typeface="Times New Roman" pitchFamily="18" charset="0"/>
              </a:defRPr>
            </a:lvl1pPr>
            <a:lvl2pPr marL="742950" indent="-285750">
              <a:defRPr sz="1400" u="sng">
                <a:solidFill>
                  <a:schemeClr val="tx1"/>
                </a:solidFill>
                <a:latin typeface="Times New Roman" pitchFamily="18" charset="0"/>
              </a:defRPr>
            </a:lvl2pPr>
            <a:lvl3pPr marL="1143000" indent="-228600">
              <a:defRPr sz="1400" u="sng">
                <a:solidFill>
                  <a:schemeClr val="tx1"/>
                </a:solidFill>
                <a:latin typeface="Times New Roman" pitchFamily="18" charset="0"/>
              </a:defRPr>
            </a:lvl3pPr>
            <a:lvl4pPr marL="1600200" indent="-228600">
              <a:defRPr sz="1400" u="sng">
                <a:solidFill>
                  <a:schemeClr val="tx1"/>
                </a:solidFill>
                <a:latin typeface="Times New Roman" pitchFamily="18" charset="0"/>
              </a:defRPr>
            </a:lvl4pPr>
            <a:lvl5pPr marL="2057400" indent="-228600">
              <a:defRPr sz="1400" u="sng">
                <a:solidFill>
                  <a:schemeClr val="tx1"/>
                </a:solidFill>
                <a:latin typeface="Times New Roman" pitchFamily="18" charset="0"/>
              </a:defRPr>
            </a:lvl5pPr>
            <a:lvl6pPr marL="2514600" indent="-228600" eaLnBrk="0" fontAlgn="base" hangingPunct="0">
              <a:spcBef>
                <a:spcPct val="0"/>
              </a:spcBef>
              <a:spcAft>
                <a:spcPct val="0"/>
              </a:spcAft>
              <a:defRPr sz="1400" u="sng">
                <a:solidFill>
                  <a:schemeClr val="tx1"/>
                </a:solidFill>
                <a:latin typeface="Times New Roman" pitchFamily="18" charset="0"/>
              </a:defRPr>
            </a:lvl6pPr>
            <a:lvl7pPr marL="2971800" indent="-228600" eaLnBrk="0" fontAlgn="base" hangingPunct="0">
              <a:spcBef>
                <a:spcPct val="0"/>
              </a:spcBef>
              <a:spcAft>
                <a:spcPct val="0"/>
              </a:spcAft>
              <a:defRPr sz="1400" u="sng">
                <a:solidFill>
                  <a:schemeClr val="tx1"/>
                </a:solidFill>
                <a:latin typeface="Times New Roman" pitchFamily="18" charset="0"/>
              </a:defRPr>
            </a:lvl7pPr>
            <a:lvl8pPr marL="3429000" indent="-228600" eaLnBrk="0" fontAlgn="base" hangingPunct="0">
              <a:spcBef>
                <a:spcPct val="0"/>
              </a:spcBef>
              <a:spcAft>
                <a:spcPct val="0"/>
              </a:spcAft>
              <a:defRPr sz="1400" u="sng">
                <a:solidFill>
                  <a:schemeClr val="tx1"/>
                </a:solidFill>
                <a:latin typeface="Times New Roman" pitchFamily="18" charset="0"/>
              </a:defRPr>
            </a:lvl8pPr>
            <a:lvl9pPr marL="3886200" indent="-228600" eaLnBrk="0" fontAlgn="base" hangingPunct="0">
              <a:spcBef>
                <a:spcPct val="0"/>
              </a:spcBef>
              <a:spcAft>
                <a:spcPct val="0"/>
              </a:spcAft>
              <a:defRPr sz="1400" u="sng">
                <a:solidFill>
                  <a:schemeClr val="tx1"/>
                </a:solidFill>
                <a:latin typeface="Times New Roman" pitchFamily="18" charset="0"/>
              </a:defRPr>
            </a:lvl9pPr>
          </a:lstStyle>
          <a:p>
            <a:fld id="{5932E9C4-7A0C-461F-AB1B-DA3115A48912}" type="slidenum">
              <a:rPr lang="en-US" sz="1200" u="none">
                <a:solidFill>
                  <a:srgbClr val="898989"/>
                </a:solidFill>
                <a:latin typeface="+mn-lt"/>
              </a:rPr>
              <a:pPr/>
              <a:t>39</a:t>
            </a:fld>
            <a:endParaRPr lang="en-US" sz="1200" u="none" dirty="0">
              <a:solidFill>
                <a:srgbClr val="898989"/>
              </a:solidFill>
              <a:latin typeface="+mn-lt"/>
            </a:endParaRPr>
          </a:p>
        </p:txBody>
      </p:sp>
      <p:sp>
        <p:nvSpPr>
          <p:cNvPr id="30724" name="Line 11"/>
          <p:cNvSpPr>
            <a:spLocks noChangeShapeType="1"/>
          </p:cNvSpPr>
          <p:nvPr/>
        </p:nvSpPr>
        <p:spPr bwMode="auto">
          <a:xfrm>
            <a:off x="2806700" y="1916114"/>
            <a:ext cx="0" cy="341788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12"/>
          <p:cNvSpPr>
            <a:spLocks noChangeShapeType="1"/>
          </p:cNvSpPr>
          <p:nvPr/>
        </p:nvSpPr>
        <p:spPr bwMode="auto">
          <a:xfrm>
            <a:off x="2806700" y="5334000"/>
            <a:ext cx="42943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726" name="Line 13"/>
          <p:cNvSpPr>
            <a:spLocks noChangeShapeType="1"/>
          </p:cNvSpPr>
          <p:nvPr/>
        </p:nvSpPr>
        <p:spPr bwMode="auto">
          <a:xfrm flipV="1">
            <a:off x="2806700" y="4267200"/>
            <a:ext cx="660400" cy="1066800"/>
          </a:xfrm>
          <a:prstGeom prst="line">
            <a:avLst/>
          </a:prstGeom>
          <a:noFill/>
          <a:ln w="76200">
            <a:solidFill>
              <a:schemeClr val="accent5"/>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itle 1"/>
          <p:cNvSpPr txBox="1">
            <a:spLocks/>
          </p:cNvSpPr>
          <p:nvPr/>
        </p:nvSpPr>
        <p:spPr>
          <a:xfrm>
            <a:off x="428497" y="260648"/>
            <a:ext cx="8915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Geometric View</a:t>
            </a:r>
            <a:endParaRPr lang="en-US" dirty="0"/>
          </a:p>
        </p:txBody>
      </p:sp>
      <p:sp>
        <p:nvSpPr>
          <p:cNvPr id="19" name="TextBox 18"/>
          <p:cNvSpPr txBox="1"/>
          <p:nvPr/>
        </p:nvSpPr>
        <p:spPr>
          <a:xfrm>
            <a:off x="2907910" y="3851756"/>
            <a:ext cx="694313"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0</a:t>
            </a:r>
            <a:endParaRPr lang="en-US" baseline="-25000" dirty="0">
              <a:latin typeface="cmmi10" charset="0"/>
            </a:endParaRPr>
          </a:p>
        </p:txBody>
      </p:sp>
      <p:sp>
        <p:nvSpPr>
          <p:cNvPr id="2" name="TextBox 1"/>
          <p:cNvSpPr txBox="1"/>
          <p:nvPr/>
        </p:nvSpPr>
        <p:spPr>
          <a:xfrm>
            <a:off x="7101021" y="1403648"/>
            <a:ext cx="1812256" cy="369332"/>
          </a:xfrm>
          <a:prstGeom prst="rect">
            <a:avLst/>
          </a:prstGeom>
          <a:noFill/>
        </p:spPr>
        <p:txBody>
          <a:bodyPr wrap="square" rtlCol="0">
            <a:spAutoFit/>
          </a:bodyPr>
          <a:lstStyle/>
          <a:p>
            <a:r>
              <a:rPr lang="en-US" dirty="0" smtClean="0">
                <a:cs typeface="Times New Roman" panose="02020603050405020304" pitchFamily="18" charset="0"/>
              </a:rPr>
              <a:t>Update</a:t>
            </a:r>
            <a:endParaRPr lang="en-US" dirty="0">
              <a:cs typeface="Times New Roman" panose="02020603050405020304" pitchFamily="18" charset="0"/>
            </a:endParaRPr>
          </a:p>
        </p:txBody>
      </p:sp>
      <p:sp>
        <p:nvSpPr>
          <p:cNvPr id="20" name="Oval 14"/>
          <p:cNvSpPr>
            <a:spLocks noChangeArrowheads="1"/>
          </p:cNvSpPr>
          <p:nvPr/>
        </p:nvSpPr>
        <p:spPr bwMode="auto">
          <a:xfrm>
            <a:off x="6026150" y="3748335"/>
            <a:ext cx="103188" cy="112713"/>
          </a:xfrm>
          <a:prstGeom prst="ellipse">
            <a:avLst/>
          </a:prstGeom>
          <a:solidFill>
            <a:srgbClr val="FF0000"/>
          </a:solidFill>
          <a:ln w="9525">
            <a:solidFill>
              <a:schemeClr val="tx1"/>
            </a:solidFill>
            <a:round/>
            <a:headEnd/>
            <a:tailEnd/>
          </a:ln>
        </p:spPr>
        <p:txBody>
          <a:bodyPr wrap="none" anchor="ctr"/>
          <a:lstStyle/>
          <a:p>
            <a:pPr algn="ctr"/>
            <a:endParaRPr lang="en-US" sz="2400" u="none">
              <a:solidFill>
                <a:srgbClr val="FF0000"/>
              </a:solidFill>
            </a:endParaRPr>
          </a:p>
        </p:txBody>
      </p:sp>
      <p:sp>
        <p:nvSpPr>
          <p:cNvPr id="21" name="TextBox 20"/>
          <p:cNvSpPr txBox="1"/>
          <p:nvPr/>
        </p:nvSpPr>
        <p:spPr>
          <a:xfrm>
            <a:off x="5925326" y="3284984"/>
            <a:ext cx="1367934"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1</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smtClean="0">
                <a:latin typeface="cmmi10" charset="0"/>
              </a:rPr>
              <a:t>1</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2" name="Line 14"/>
          <p:cNvSpPr>
            <a:spLocks noChangeShapeType="1"/>
          </p:cNvSpPr>
          <p:nvPr/>
        </p:nvSpPr>
        <p:spPr bwMode="auto">
          <a:xfrm flipV="1">
            <a:off x="3470835" y="4036421"/>
            <a:ext cx="656665" cy="265430"/>
          </a:xfrm>
          <a:prstGeom prst="line">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1" name="Line 3"/>
          <p:cNvSpPr>
            <a:spLocks noChangeShapeType="1"/>
          </p:cNvSpPr>
          <p:nvPr/>
        </p:nvSpPr>
        <p:spPr bwMode="auto">
          <a:xfrm rot="600000">
            <a:off x="1922682" y="2597128"/>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
          <p:cNvSpPr>
            <a:spLocks noChangeShapeType="1"/>
          </p:cNvSpPr>
          <p:nvPr/>
        </p:nvSpPr>
        <p:spPr bwMode="auto">
          <a:xfrm rot="600000">
            <a:off x="3067196" y="1429770"/>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5"/>
          <p:cNvSpPr>
            <a:spLocks noChangeShapeType="1"/>
          </p:cNvSpPr>
          <p:nvPr/>
        </p:nvSpPr>
        <p:spPr bwMode="auto">
          <a:xfrm rot="600000">
            <a:off x="2708607" y="1822619"/>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6"/>
          <p:cNvSpPr>
            <a:spLocks noChangeShapeType="1"/>
          </p:cNvSpPr>
          <p:nvPr/>
        </p:nvSpPr>
        <p:spPr bwMode="auto">
          <a:xfrm rot="600000">
            <a:off x="1648000" y="4733484"/>
            <a:ext cx="2233904" cy="1142638"/>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7"/>
          <p:cNvSpPr>
            <a:spLocks noChangeShapeType="1"/>
          </p:cNvSpPr>
          <p:nvPr/>
        </p:nvSpPr>
        <p:spPr bwMode="auto">
          <a:xfrm rot="600000">
            <a:off x="1719258" y="4172092"/>
            <a:ext cx="3071618" cy="1586998"/>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8"/>
          <p:cNvSpPr>
            <a:spLocks noChangeShapeType="1"/>
          </p:cNvSpPr>
          <p:nvPr/>
        </p:nvSpPr>
        <p:spPr bwMode="auto">
          <a:xfrm rot="600000">
            <a:off x="1205506" y="3382827"/>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9"/>
          <p:cNvSpPr>
            <a:spLocks noChangeShapeType="1"/>
          </p:cNvSpPr>
          <p:nvPr/>
        </p:nvSpPr>
        <p:spPr bwMode="auto">
          <a:xfrm rot="600000">
            <a:off x="1564093" y="2989978"/>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0"/>
          <p:cNvSpPr>
            <a:spLocks noChangeShapeType="1"/>
          </p:cNvSpPr>
          <p:nvPr/>
        </p:nvSpPr>
        <p:spPr bwMode="auto">
          <a:xfrm rot="600000">
            <a:off x="2350019" y="2215469"/>
            <a:ext cx="5375332" cy="279311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TextBox 40"/>
          <p:cNvSpPr txBox="1"/>
          <p:nvPr/>
        </p:nvSpPr>
        <p:spPr>
          <a:xfrm>
            <a:off x="3782871" y="3645024"/>
            <a:ext cx="2011177"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1</a:t>
            </a:r>
            <a:r>
              <a:rPr lang="en-US" dirty="0" smtClean="0">
                <a:latin typeface="Times New Roman" pitchFamily="18" charset="0"/>
                <a:cs typeface="Times New Roman" pitchFamily="18" charset="0"/>
              </a:rPr>
              <a:t>=</a:t>
            </a:r>
            <a:r>
              <a:rPr lang="en-US" b="1" dirty="0" smtClean="0">
                <a:latin typeface="cmmi10" charset="0"/>
              </a:rPr>
              <a:t>w</a:t>
            </a:r>
            <a:r>
              <a:rPr lang="en-US" baseline="-25000" dirty="0" smtClean="0">
                <a:latin typeface="cmmi10" charset="0"/>
              </a:rPr>
              <a:t>0</a:t>
            </a:r>
            <a:r>
              <a:rPr lang="en-US" dirty="0" smtClean="0">
                <a:latin typeface="Times New Roman" pitchFamily="18" charset="0"/>
                <a:cs typeface="Times New Roman" pitchFamily="18" charset="0"/>
              </a:rPr>
              <a:t>+</a:t>
            </a:r>
            <a:r>
              <a:rPr lang="en-US" dirty="0" smtClean="0">
                <a:latin typeface="cmmi10" charset="0"/>
                <a:cs typeface="Times New Roman" pitchFamily="18" charset="0"/>
                <a:sym typeface="Symbol"/>
              </a:rPr>
              <a:t></a:t>
            </a:r>
            <a:r>
              <a:rPr lang="en-US" b="1" dirty="0" smtClean="0">
                <a:latin typeface="cmmi10" charset="0"/>
                <a:cs typeface="Times New Roman" pitchFamily="18" charset="0"/>
              </a:rPr>
              <a:t>x</a:t>
            </a:r>
            <a:r>
              <a:rPr lang="en-US" baseline="-25000" dirty="0" smtClean="0">
                <a:latin typeface="cmmi10" charset="0"/>
                <a:cs typeface="Times New Roman" pitchFamily="18" charset="0"/>
              </a:rPr>
              <a:t>1</a:t>
            </a:r>
            <a:r>
              <a:rPr lang="en-US" dirty="0" smtClean="0">
                <a:latin typeface="cmmi10" charset="0"/>
                <a:cs typeface="Times New Roman" pitchFamily="18" charset="0"/>
              </a:rPr>
              <a:t>y</a:t>
            </a:r>
            <a:r>
              <a:rPr lang="en-US" baseline="-25000" dirty="0" smtClean="0">
                <a:latin typeface="cmmi10" charset="0"/>
                <a:cs typeface="Times New Roman" pitchFamily="18" charset="0"/>
              </a:rPr>
              <a:t>1</a:t>
            </a:r>
            <a:endParaRPr lang="en-US" baseline="-25000" dirty="0">
              <a:latin typeface="cmmi10" charset="0"/>
              <a:cs typeface="Times New Roman" pitchFamily="18" charset="0"/>
            </a:endParaRPr>
          </a:p>
        </p:txBody>
      </p:sp>
      <p:sp>
        <p:nvSpPr>
          <p:cNvPr id="23" name="Line 12"/>
          <p:cNvSpPr>
            <a:spLocks noChangeShapeType="1"/>
          </p:cNvSpPr>
          <p:nvPr/>
        </p:nvSpPr>
        <p:spPr bwMode="auto">
          <a:xfrm>
            <a:off x="2556927" y="1802160"/>
            <a:ext cx="6356350" cy="3352800"/>
          </a:xfrm>
          <a:prstGeom prst="line">
            <a:avLst/>
          </a:prstGeom>
          <a:noFill/>
          <a:ln w="28575">
            <a:solidFill>
              <a:schemeClr val="accent5"/>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6429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1" fill="hold" grpId="0" nodeType="clickEffect">
                                  <p:stCondLst>
                                    <p:cond delay="0"/>
                                  </p:stCondLst>
                                  <p:childTnLst>
                                    <p:animEffect transition="out" filter="wipe(up)">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5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550"/>
                            </p:stCondLst>
                            <p:childTnLst>
                              <p:par>
                                <p:cTn id="26" presetID="1"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550"/>
                            </p:stCondLst>
                            <p:childTnLst>
                              <p:par>
                                <p:cTn id="29" presetID="1"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550"/>
                            </p:stCondLst>
                            <p:childTnLst>
                              <p:par>
                                <p:cTn id="32" presetID="1" presetClass="entr" presetSubtype="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550"/>
                            </p:stCondLst>
                            <p:childTnLst>
                              <p:par>
                                <p:cTn id="35" presetID="1"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550"/>
                            </p:stCondLst>
                            <p:childTnLst>
                              <p:par>
                                <p:cTn id="38" presetID="1"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par>
                          <p:cTn id="40" fill="hold">
                            <p:stCondLst>
                              <p:cond delay="550"/>
                            </p:stCondLst>
                            <p:childTnLst>
                              <p:par>
                                <p:cTn id="41" presetID="1"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2" grpId="0" animBg="1"/>
      <p:bldP spid="31" grpId="0" animBg="1"/>
      <p:bldP spid="32" grpId="0" animBg="1"/>
      <p:bldP spid="33" grpId="0" animBg="1"/>
      <p:bldP spid="34" grpId="0" animBg="1"/>
      <p:bldP spid="35" grpId="0" animBg="1"/>
      <p:bldP spid="36" grpId="0" animBg="1"/>
      <p:bldP spid="37" grpId="0" animBg="1"/>
      <p:bldP spid="38" grpId="0" animBg="1"/>
      <p:bldP spid="41"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497" y="1628800"/>
            <a:ext cx="9219971" cy="4183170"/>
            <a:chOff x="28104" y="1547416"/>
            <a:chExt cx="8510742" cy="4183170"/>
          </a:xfrm>
        </p:grpSpPr>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571" y="2471316"/>
              <a:ext cx="202388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descr="http://liamatkins.co.uk/wp-content/uploads/2013/09/Email-Ope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4" y="2685960"/>
              <a:ext cx="2384615" cy="15869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i1-news.softpedia-static.com/images/news2/Windows-7-RTM-Fix-for-Batch-Deletion-of-Over-1-000-Files-Simultaneously-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912" y="3817432"/>
              <a:ext cx="1428800" cy="14288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panhandlepost.com/wp-content/uploads/2013/08/Laptop-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547416"/>
              <a:ext cx="1872208" cy="13994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2731" y="4300998"/>
              <a:ext cx="2520280" cy="461665"/>
            </a:xfrm>
            <a:prstGeom prst="rect">
              <a:avLst/>
            </a:prstGeom>
            <a:noFill/>
          </p:spPr>
          <p:txBody>
            <a:bodyPr wrap="square" rtlCol="0">
              <a:spAutoFit/>
            </a:bodyPr>
            <a:lstStyle/>
            <a:p>
              <a:r>
                <a:rPr lang="en-US" altLang="zh-CN" sz="2400" dirty="0" smtClean="0"/>
                <a:t>Incoming Emails</a:t>
              </a:r>
              <a:endParaRPr lang="zh-CN" altLang="en-US" sz="2400" dirty="0"/>
            </a:p>
          </p:txBody>
        </p:sp>
        <p:sp>
          <p:nvSpPr>
            <p:cNvPr id="20" name="TextBox 19"/>
            <p:cNvSpPr txBox="1"/>
            <p:nvPr/>
          </p:nvSpPr>
          <p:spPr>
            <a:xfrm>
              <a:off x="6942584" y="5268921"/>
              <a:ext cx="1008112" cy="461665"/>
            </a:xfrm>
            <a:prstGeom prst="rect">
              <a:avLst/>
            </a:prstGeom>
            <a:noFill/>
          </p:spPr>
          <p:txBody>
            <a:bodyPr wrap="square" rtlCol="0">
              <a:spAutoFit/>
            </a:bodyPr>
            <a:lstStyle/>
            <a:p>
              <a:r>
                <a:rPr lang="en-US" altLang="zh-CN" sz="2400" dirty="0" smtClean="0"/>
                <a:t>Spams</a:t>
              </a:r>
              <a:endParaRPr lang="zh-CN" altLang="en-US" sz="2400" dirty="0"/>
            </a:p>
          </p:txBody>
        </p:sp>
        <p:sp>
          <p:nvSpPr>
            <p:cNvPr id="21" name="TextBox 20"/>
            <p:cNvSpPr txBox="1"/>
            <p:nvPr/>
          </p:nvSpPr>
          <p:spPr>
            <a:xfrm>
              <a:off x="6732240" y="2917077"/>
              <a:ext cx="1806606" cy="461665"/>
            </a:xfrm>
            <a:prstGeom prst="rect">
              <a:avLst/>
            </a:prstGeom>
            <a:noFill/>
          </p:spPr>
          <p:txBody>
            <a:bodyPr wrap="square" rtlCol="0">
              <a:spAutoFit/>
            </a:bodyPr>
            <a:lstStyle/>
            <a:p>
              <a:r>
                <a:rPr lang="en-US" altLang="zh-CN" sz="2400" dirty="0" smtClean="0"/>
                <a:t>Not Spams</a:t>
              </a:r>
              <a:endParaRPr lang="zh-CN" altLang="en-US" sz="2400" dirty="0"/>
            </a:p>
          </p:txBody>
        </p:sp>
        <p:sp>
          <p:nvSpPr>
            <p:cNvPr id="22" name="右箭头 21"/>
            <p:cNvSpPr/>
            <p:nvPr/>
          </p:nvSpPr>
          <p:spPr>
            <a:xfrm>
              <a:off x="2627784" y="3378742"/>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20802255">
              <a:off x="5643490" y="2813750"/>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371670">
              <a:off x="5618063" y="4108157"/>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3784951" y="4531832"/>
              <a:ext cx="1839500" cy="461665"/>
            </a:xfrm>
            <a:prstGeom prst="rect">
              <a:avLst/>
            </a:prstGeom>
            <a:noFill/>
          </p:spPr>
          <p:txBody>
            <a:bodyPr wrap="square" rtlCol="0">
              <a:spAutoFit/>
            </a:bodyPr>
            <a:lstStyle/>
            <a:p>
              <a:r>
                <a:rPr lang="en-US" altLang="zh-CN" sz="2400" dirty="0" smtClean="0"/>
                <a:t>Spam Filter</a:t>
              </a:r>
              <a:endParaRPr lang="zh-CN" altLang="en-US" sz="2400" dirty="0"/>
            </a:p>
          </p:txBody>
        </p:sp>
      </p:grpSp>
      <p:sp>
        <p:nvSpPr>
          <p:cNvPr id="2" name="标题 1"/>
          <p:cNvSpPr>
            <a:spLocks noGrp="1"/>
          </p:cNvSpPr>
          <p:nvPr>
            <p:ph type="title"/>
          </p:nvPr>
        </p:nvSpPr>
        <p:spPr/>
        <p:txBody>
          <a:bodyPr>
            <a:normAutofit/>
          </a:bodyPr>
          <a:lstStyle/>
          <a:p>
            <a:r>
              <a:rPr lang="en-US" dirty="0" smtClean="0"/>
              <a:t>Traditional Method: Test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a:t>
            </a:fld>
            <a:endParaRPr lang="zh-CN" altLang="en-US"/>
          </a:p>
        </p:txBody>
      </p:sp>
      <p:sp>
        <p:nvSpPr>
          <p:cNvPr id="6" name="圆角矩形 5"/>
          <p:cNvSpPr/>
          <p:nvPr/>
        </p:nvSpPr>
        <p:spPr>
          <a:xfrm>
            <a:off x="2166917" y="2132936"/>
            <a:ext cx="2131752"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Feature extraction - X</a:t>
            </a:r>
            <a:endParaRPr lang="zh-CN" altLang="en-US" sz="2400" dirty="0"/>
          </a:p>
        </p:txBody>
      </p:sp>
      <p:sp>
        <p:nvSpPr>
          <p:cNvPr id="7" name="圆角矩形 6"/>
          <p:cNvSpPr/>
          <p:nvPr/>
        </p:nvSpPr>
        <p:spPr>
          <a:xfrm>
            <a:off x="0" y="2132936"/>
            <a:ext cx="1754645"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A batch of Emails</a:t>
            </a:r>
            <a:endParaRPr lang="zh-CN" altLang="en-US" sz="2400" dirty="0"/>
          </a:p>
        </p:txBody>
      </p:sp>
      <p:sp>
        <p:nvSpPr>
          <p:cNvPr id="8" name="圆角矩形 7"/>
          <p:cNvSpPr/>
          <p:nvPr/>
        </p:nvSpPr>
        <p:spPr>
          <a:xfrm>
            <a:off x="2166918" y="3717112"/>
            <a:ext cx="2476518"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Linear classifier- W</a:t>
            </a:r>
            <a:r>
              <a:rPr lang="en-US" altLang="zh-CN" sz="2400" baseline="30000" dirty="0" smtClean="0"/>
              <a:t>T</a:t>
            </a:r>
            <a:r>
              <a:rPr lang="en-US" altLang="zh-CN" sz="2400" dirty="0" smtClean="0"/>
              <a:t>X</a:t>
            </a:r>
            <a:endParaRPr lang="zh-CN" altLang="en-US" sz="2400" dirty="0"/>
          </a:p>
        </p:txBody>
      </p:sp>
      <p:sp>
        <p:nvSpPr>
          <p:cNvPr id="9" name="圆角矩形 8"/>
          <p:cNvSpPr/>
          <p:nvPr/>
        </p:nvSpPr>
        <p:spPr>
          <a:xfrm>
            <a:off x="5262565" y="1857364"/>
            <a:ext cx="2652262"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Prediction: </a:t>
            </a:r>
          </a:p>
          <a:p>
            <a:pPr algn="ctr"/>
            <a:r>
              <a:rPr lang="en-US" altLang="zh-CN" sz="2400" dirty="0" smtClean="0"/>
              <a:t>Non-spam - Y’=1</a:t>
            </a:r>
            <a:endParaRPr lang="zh-CN" altLang="en-US" sz="2400" dirty="0"/>
          </a:p>
        </p:txBody>
      </p:sp>
      <p:sp>
        <p:nvSpPr>
          <p:cNvPr id="11" name="圆角矩形 10"/>
          <p:cNvSpPr/>
          <p:nvPr/>
        </p:nvSpPr>
        <p:spPr>
          <a:xfrm>
            <a:off x="5494738" y="4143380"/>
            <a:ext cx="201217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Prediction: spam - Y’=-1</a:t>
            </a:r>
            <a:endParaRPr lang="zh-CN" altLang="en-US" sz="2400" dirty="0"/>
          </a:p>
        </p:txBody>
      </p:sp>
      <p:sp>
        <p:nvSpPr>
          <p:cNvPr id="12" name="圆角矩形 7"/>
          <p:cNvSpPr/>
          <p:nvPr/>
        </p:nvSpPr>
        <p:spPr>
          <a:xfrm>
            <a:off x="5652827" y="3235820"/>
            <a:ext cx="2262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Determination</a:t>
            </a:r>
            <a:endParaRPr lang="zh-CN" altLang="en-US" sz="2400" dirty="0"/>
          </a:p>
        </p:txBody>
      </p:sp>
      <p:sp>
        <p:nvSpPr>
          <p:cNvPr id="13" name="圆角矩形 5"/>
          <p:cNvSpPr/>
          <p:nvPr/>
        </p:nvSpPr>
        <p:spPr>
          <a:xfrm>
            <a:off x="0" y="2132936"/>
            <a:ext cx="201217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A new mail</a:t>
            </a:r>
            <a:endParaRPr lang="zh-CN" altLang="en-US" sz="2400" dirty="0"/>
          </a:p>
        </p:txBody>
      </p:sp>
    </p:spTree>
    <p:extLst>
      <p:ext uri="{BB962C8B-B14F-4D97-AF65-F5344CB8AC3E}">
        <p14:creationId xmlns:p14="http://schemas.microsoft.com/office/powerpoint/2010/main" val="35133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2"/>
                                        </p:tgtEl>
                                      </p:cBhvr>
                                    </p:animEffect>
                                    <p:anim calcmode="lin" valueType="num">
                                      <p:cBhvr>
                                        <p:cTn id="14" dur="1000"/>
                                        <p:tgtEl>
                                          <p:spTgt spid="12"/>
                                        </p:tgtEl>
                                        <p:attrNameLst>
                                          <p:attrName>ppt_x</p:attrName>
                                        </p:attrNameLst>
                                      </p:cBhvr>
                                      <p:tavLst>
                                        <p:tav tm="0">
                                          <p:val>
                                            <p:strVal val="ppt_x"/>
                                          </p:val>
                                        </p:tav>
                                        <p:tav tm="100000">
                                          <p:val>
                                            <p:strVal val="ppt_x"/>
                                          </p:val>
                                        </p:tav>
                                      </p:tavLst>
                                    </p:anim>
                                    <p:anim calcmode="lin" valueType="num">
                                      <p:cBhvr>
                                        <p:cTn id="15" dur="1000"/>
                                        <p:tgtEl>
                                          <p:spTgt spid="12"/>
                                        </p:tgtEl>
                                        <p:attrNameLst>
                                          <p:attrName>ppt_y</p:attrName>
                                        </p:attrNameLst>
                                      </p:cBhvr>
                                      <p:tavLst>
                                        <p:tav tm="0">
                                          <p:val>
                                            <p:strVal val="ppt_y"/>
                                          </p:val>
                                        </p:tav>
                                        <p:tav tm="100000">
                                          <p:val>
                                            <p:strVal val="ppt_y+.1"/>
                                          </p:val>
                                        </p:tav>
                                      </p:tavLst>
                                    </p:anim>
                                    <p:set>
                                      <p:cBhvr>
                                        <p:cTn id="16" dur="1" fill="hold">
                                          <p:stCondLst>
                                            <p:cond delay="9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6"/>
                                        </p:tgtEl>
                                      </p:cBhvr>
                                    </p:animEffect>
                                    <p:animScale>
                                      <p:cBhvr>
                                        <p:cTn id="27" dur="250" autoRev="1" fill="hold"/>
                                        <p:tgtEl>
                                          <p:spTgt spid="6"/>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8"/>
                                        </p:tgtEl>
                                      </p:cBhvr>
                                    </p:animEffect>
                                    <p:animScale>
                                      <p:cBhvr>
                                        <p:cTn id="32" dur="250" autoRev="1" fill="hold"/>
                                        <p:tgtEl>
                                          <p:spTgt spid="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Line 15"/>
          <p:cNvSpPr>
            <a:spLocks noChangeShapeType="1"/>
          </p:cNvSpPr>
          <p:nvPr/>
        </p:nvSpPr>
        <p:spPr bwMode="auto">
          <a:xfrm flipV="1">
            <a:off x="2806700" y="4036422"/>
            <a:ext cx="1320800" cy="1297578"/>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u="sng">
                <a:solidFill>
                  <a:schemeClr val="tx1"/>
                </a:solidFill>
                <a:latin typeface="Times New Roman" pitchFamily="18" charset="0"/>
              </a:defRPr>
            </a:lvl1pPr>
            <a:lvl2pPr marL="742950" indent="-285750">
              <a:defRPr sz="1400" u="sng">
                <a:solidFill>
                  <a:schemeClr val="tx1"/>
                </a:solidFill>
                <a:latin typeface="Times New Roman" pitchFamily="18" charset="0"/>
              </a:defRPr>
            </a:lvl2pPr>
            <a:lvl3pPr marL="1143000" indent="-228600">
              <a:defRPr sz="1400" u="sng">
                <a:solidFill>
                  <a:schemeClr val="tx1"/>
                </a:solidFill>
                <a:latin typeface="Times New Roman" pitchFamily="18" charset="0"/>
              </a:defRPr>
            </a:lvl3pPr>
            <a:lvl4pPr marL="1600200" indent="-228600">
              <a:defRPr sz="1400" u="sng">
                <a:solidFill>
                  <a:schemeClr val="tx1"/>
                </a:solidFill>
                <a:latin typeface="Times New Roman" pitchFamily="18" charset="0"/>
              </a:defRPr>
            </a:lvl4pPr>
            <a:lvl5pPr marL="2057400" indent="-228600">
              <a:defRPr sz="1400" u="sng">
                <a:solidFill>
                  <a:schemeClr val="tx1"/>
                </a:solidFill>
                <a:latin typeface="Times New Roman" pitchFamily="18" charset="0"/>
              </a:defRPr>
            </a:lvl5pPr>
            <a:lvl6pPr marL="2514600" indent="-228600" eaLnBrk="0" fontAlgn="base" hangingPunct="0">
              <a:spcBef>
                <a:spcPct val="0"/>
              </a:spcBef>
              <a:spcAft>
                <a:spcPct val="0"/>
              </a:spcAft>
              <a:defRPr sz="1400" u="sng">
                <a:solidFill>
                  <a:schemeClr val="tx1"/>
                </a:solidFill>
                <a:latin typeface="Times New Roman" pitchFamily="18" charset="0"/>
              </a:defRPr>
            </a:lvl6pPr>
            <a:lvl7pPr marL="2971800" indent="-228600" eaLnBrk="0" fontAlgn="base" hangingPunct="0">
              <a:spcBef>
                <a:spcPct val="0"/>
              </a:spcBef>
              <a:spcAft>
                <a:spcPct val="0"/>
              </a:spcAft>
              <a:defRPr sz="1400" u="sng">
                <a:solidFill>
                  <a:schemeClr val="tx1"/>
                </a:solidFill>
                <a:latin typeface="Times New Roman" pitchFamily="18" charset="0"/>
              </a:defRPr>
            </a:lvl7pPr>
            <a:lvl8pPr marL="3429000" indent="-228600" eaLnBrk="0" fontAlgn="base" hangingPunct="0">
              <a:spcBef>
                <a:spcPct val="0"/>
              </a:spcBef>
              <a:spcAft>
                <a:spcPct val="0"/>
              </a:spcAft>
              <a:defRPr sz="1400" u="sng">
                <a:solidFill>
                  <a:schemeClr val="tx1"/>
                </a:solidFill>
                <a:latin typeface="Times New Roman" pitchFamily="18" charset="0"/>
              </a:defRPr>
            </a:lvl8pPr>
            <a:lvl9pPr marL="3886200" indent="-228600" eaLnBrk="0" fontAlgn="base" hangingPunct="0">
              <a:spcBef>
                <a:spcPct val="0"/>
              </a:spcBef>
              <a:spcAft>
                <a:spcPct val="0"/>
              </a:spcAft>
              <a:defRPr sz="1400" u="sng">
                <a:solidFill>
                  <a:schemeClr val="tx1"/>
                </a:solidFill>
                <a:latin typeface="Times New Roman" pitchFamily="18" charset="0"/>
              </a:defRPr>
            </a:lvl9pPr>
          </a:lstStyle>
          <a:p>
            <a:fld id="{5932E9C4-7A0C-461F-AB1B-DA3115A48912}" type="slidenum">
              <a:rPr lang="en-US" sz="1200" u="none">
                <a:solidFill>
                  <a:srgbClr val="898989"/>
                </a:solidFill>
                <a:latin typeface="+mn-lt"/>
              </a:rPr>
              <a:pPr/>
              <a:t>40</a:t>
            </a:fld>
            <a:endParaRPr lang="en-US" sz="1200" u="none" dirty="0">
              <a:solidFill>
                <a:srgbClr val="898989"/>
              </a:solidFill>
              <a:latin typeface="+mn-lt"/>
            </a:endParaRPr>
          </a:p>
        </p:txBody>
      </p:sp>
      <p:sp>
        <p:nvSpPr>
          <p:cNvPr id="30724" name="Line 11"/>
          <p:cNvSpPr>
            <a:spLocks noChangeShapeType="1"/>
          </p:cNvSpPr>
          <p:nvPr/>
        </p:nvSpPr>
        <p:spPr bwMode="auto">
          <a:xfrm>
            <a:off x="2806700" y="1916114"/>
            <a:ext cx="0" cy="341788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5" name="Line 12"/>
          <p:cNvSpPr>
            <a:spLocks noChangeShapeType="1"/>
          </p:cNvSpPr>
          <p:nvPr/>
        </p:nvSpPr>
        <p:spPr bwMode="auto">
          <a:xfrm>
            <a:off x="2806700" y="5334000"/>
            <a:ext cx="42943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Title 1"/>
          <p:cNvSpPr txBox="1">
            <a:spLocks/>
          </p:cNvSpPr>
          <p:nvPr/>
        </p:nvSpPr>
        <p:spPr>
          <a:xfrm>
            <a:off x="428497" y="260648"/>
            <a:ext cx="8915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Geometric View</a:t>
            </a:r>
            <a:endParaRPr lang="en-US" dirty="0"/>
          </a:p>
        </p:txBody>
      </p:sp>
      <p:sp>
        <p:nvSpPr>
          <p:cNvPr id="2" name="TextBox 1"/>
          <p:cNvSpPr txBox="1"/>
          <p:nvPr/>
        </p:nvSpPr>
        <p:spPr>
          <a:xfrm>
            <a:off x="7101021" y="1403648"/>
            <a:ext cx="1812256" cy="369332"/>
          </a:xfrm>
          <a:prstGeom prst="rect">
            <a:avLst/>
          </a:prstGeom>
          <a:noFill/>
        </p:spPr>
        <p:txBody>
          <a:bodyPr wrap="square" rtlCol="0">
            <a:spAutoFit/>
          </a:bodyPr>
          <a:lstStyle/>
          <a:p>
            <a:r>
              <a:rPr lang="en-US" dirty="0" smtClean="0">
                <a:cs typeface="Times New Roman" panose="02020603050405020304" pitchFamily="18" charset="0"/>
              </a:rPr>
              <a:t>t=2</a:t>
            </a:r>
            <a:endParaRPr lang="en-US" dirty="0">
              <a:cs typeface="Times New Roman" panose="02020603050405020304" pitchFamily="18" charset="0"/>
            </a:endParaRPr>
          </a:p>
        </p:txBody>
      </p:sp>
      <p:sp>
        <p:nvSpPr>
          <p:cNvPr id="20" name="Oval 14"/>
          <p:cNvSpPr>
            <a:spLocks noChangeArrowheads="1"/>
          </p:cNvSpPr>
          <p:nvPr/>
        </p:nvSpPr>
        <p:spPr bwMode="auto">
          <a:xfrm>
            <a:off x="6026150" y="3748335"/>
            <a:ext cx="103188" cy="112713"/>
          </a:xfrm>
          <a:prstGeom prst="ellipse">
            <a:avLst/>
          </a:prstGeom>
          <a:solidFill>
            <a:srgbClr val="FF0000"/>
          </a:solidFill>
          <a:ln w="9525">
            <a:solidFill>
              <a:schemeClr val="tx1"/>
            </a:solidFill>
            <a:round/>
            <a:headEnd/>
            <a:tailEnd/>
          </a:ln>
        </p:spPr>
        <p:txBody>
          <a:bodyPr wrap="none" anchor="ctr"/>
          <a:lstStyle/>
          <a:p>
            <a:pPr algn="ctr"/>
            <a:endParaRPr lang="en-US" sz="2400" u="none">
              <a:solidFill>
                <a:srgbClr val="FF0000"/>
              </a:solidFill>
            </a:endParaRPr>
          </a:p>
        </p:txBody>
      </p:sp>
      <p:sp>
        <p:nvSpPr>
          <p:cNvPr id="21" name="TextBox 20"/>
          <p:cNvSpPr txBox="1"/>
          <p:nvPr/>
        </p:nvSpPr>
        <p:spPr>
          <a:xfrm>
            <a:off x="5925326" y="3284984"/>
            <a:ext cx="1367934"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1</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smtClean="0">
                <a:latin typeface="cmmi10" charset="0"/>
              </a:rPr>
              <a:t>1</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31" name="Line 3"/>
          <p:cNvSpPr>
            <a:spLocks noChangeShapeType="1"/>
          </p:cNvSpPr>
          <p:nvPr/>
        </p:nvSpPr>
        <p:spPr bwMode="auto">
          <a:xfrm rot="600000">
            <a:off x="1922682" y="2597128"/>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4"/>
          <p:cNvSpPr>
            <a:spLocks noChangeShapeType="1"/>
          </p:cNvSpPr>
          <p:nvPr/>
        </p:nvSpPr>
        <p:spPr bwMode="auto">
          <a:xfrm rot="600000">
            <a:off x="3067196" y="1429770"/>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5"/>
          <p:cNvSpPr>
            <a:spLocks noChangeShapeType="1"/>
          </p:cNvSpPr>
          <p:nvPr/>
        </p:nvSpPr>
        <p:spPr bwMode="auto">
          <a:xfrm rot="600000">
            <a:off x="2708607" y="1822619"/>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6"/>
          <p:cNvSpPr>
            <a:spLocks noChangeShapeType="1"/>
          </p:cNvSpPr>
          <p:nvPr/>
        </p:nvSpPr>
        <p:spPr bwMode="auto">
          <a:xfrm rot="600000">
            <a:off x="1648000" y="4733484"/>
            <a:ext cx="2233904" cy="1142638"/>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7"/>
          <p:cNvSpPr>
            <a:spLocks noChangeShapeType="1"/>
          </p:cNvSpPr>
          <p:nvPr/>
        </p:nvSpPr>
        <p:spPr bwMode="auto">
          <a:xfrm rot="600000">
            <a:off x="1719258" y="4172092"/>
            <a:ext cx="3071618" cy="1586998"/>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8"/>
          <p:cNvSpPr>
            <a:spLocks noChangeShapeType="1"/>
          </p:cNvSpPr>
          <p:nvPr/>
        </p:nvSpPr>
        <p:spPr bwMode="auto">
          <a:xfrm rot="600000">
            <a:off x="1205506" y="3382827"/>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9"/>
          <p:cNvSpPr>
            <a:spLocks noChangeShapeType="1"/>
          </p:cNvSpPr>
          <p:nvPr/>
        </p:nvSpPr>
        <p:spPr bwMode="auto">
          <a:xfrm rot="600000">
            <a:off x="1564093" y="2989978"/>
            <a:ext cx="5375332" cy="2793116"/>
          </a:xfrm>
          <a:prstGeom prst="line">
            <a:avLst/>
          </a:prstGeom>
          <a:noFill/>
          <a:ln w="12700">
            <a:solidFill>
              <a:schemeClr val="bg1">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0"/>
          <p:cNvSpPr>
            <a:spLocks noChangeShapeType="1"/>
          </p:cNvSpPr>
          <p:nvPr/>
        </p:nvSpPr>
        <p:spPr bwMode="auto">
          <a:xfrm rot="600000">
            <a:off x="2350019" y="2215469"/>
            <a:ext cx="5375332" cy="279311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TextBox 40"/>
          <p:cNvSpPr txBox="1"/>
          <p:nvPr/>
        </p:nvSpPr>
        <p:spPr>
          <a:xfrm>
            <a:off x="3782871" y="3645024"/>
            <a:ext cx="2011177"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1</a:t>
            </a:r>
            <a:endParaRPr lang="en-US" baseline="-25000" dirty="0">
              <a:latin typeface="cmmi10" charset="0"/>
              <a:cs typeface="Times New Roman" pitchFamily="18" charset="0"/>
            </a:endParaRPr>
          </a:p>
        </p:txBody>
      </p:sp>
      <p:sp>
        <p:nvSpPr>
          <p:cNvPr id="23" name="Rectangle 15"/>
          <p:cNvSpPr>
            <a:spLocks noChangeArrowheads="1"/>
          </p:cNvSpPr>
          <p:nvPr/>
        </p:nvSpPr>
        <p:spPr bwMode="auto">
          <a:xfrm>
            <a:off x="6540367" y="4572001"/>
            <a:ext cx="101469" cy="113210"/>
          </a:xfrm>
          <a:prstGeom prst="rect">
            <a:avLst/>
          </a:prstGeom>
          <a:solidFill>
            <a:srgbClr val="9900CC"/>
          </a:solidFill>
          <a:ln w="9525">
            <a:solidFill>
              <a:schemeClr val="tx1"/>
            </a:solidFill>
            <a:miter lim="800000"/>
            <a:headEnd/>
            <a:tailEnd/>
          </a:ln>
        </p:spPr>
        <p:txBody>
          <a:bodyPr wrap="none" anchor="ctr"/>
          <a:lstStyle/>
          <a:p>
            <a:endParaRPr lang="en-US"/>
          </a:p>
        </p:txBody>
      </p:sp>
      <p:sp>
        <p:nvSpPr>
          <p:cNvPr id="24" name="TextBox 23"/>
          <p:cNvSpPr txBox="1"/>
          <p:nvPr/>
        </p:nvSpPr>
        <p:spPr>
          <a:xfrm>
            <a:off x="6279148" y="4211796"/>
            <a:ext cx="1560173"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2</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a:latin typeface="cmmi10" charset="0"/>
              </a:rPr>
              <a:t>2</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5" name="TextBox 24"/>
          <p:cNvSpPr txBox="1"/>
          <p:nvPr/>
        </p:nvSpPr>
        <p:spPr>
          <a:xfrm>
            <a:off x="6747199" y="3809020"/>
            <a:ext cx="1992352" cy="369332"/>
          </a:xfrm>
          <a:prstGeom prst="rect">
            <a:avLst/>
          </a:prstGeom>
          <a:noFill/>
        </p:spPr>
        <p:txBody>
          <a:bodyPr wrap="square" rtlCol="0">
            <a:spAutoFit/>
          </a:bodyPr>
          <a:lstStyle/>
          <a:p>
            <a:r>
              <a:rPr lang="en-US" b="1" dirty="0" smtClean="0">
                <a:solidFill>
                  <a:srgbClr val="FF0000"/>
                </a:solidFill>
              </a:rPr>
              <a:t>Misclassification!</a:t>
            </a:r>
            <a:endParaRPr lang="en-US" b="1" dirty="0">
              <a:solidFill>
                <a:srgbClr val="FF0000"/>
              </a:solidFill>
            </a:endParaRPr>
          </a:p>
        </p:txBody>
      </p:sp>
      <p:sp>
        <p:nvSpPr>
          <p:cNvPr id="26" name="Line 16"/>
          <p:cNvSpPr>
            <a:spLocks noChangeShapeType="1"/>
          </p:cNvSpPr>
          <p:nvPr/>
        </p:nvSpPr>
        <p:spPr bwMode="auto">
          <a:xfrm flipV="1">
            <a:off x="2806700" y="4599780"/>
            <a:ext cx="3733667" cy="734218"/>
          </a:xfrm>
          <a:prstGeom prst="line">
            <a:avLst/>
          </a:prstGeom>
          <a:noFill/>
          <a:ln w="25400">
            <a:solidFill>
              <a:srgbClr val="80008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1422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4"/>
                                        </p:tgtEl>
                                      </p:cBhvr>
                                    </p:animEffect>
                                    <p:animScale>
                                      <p:cBhvr>
                                        <p:cTn id="10" dur="250" autoRev="1" fill="hold"/>
                                        <p:tgtEl>
                                          <p:spTgt spid="24"/>
                                        </p:tgtEl>
                                      </p:cBhvr>
                                      <p:by x="105000" y="105000"/>
                                    </p:animScale>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u="sng">
                <a:solidFill>
                  <a:schemeClr val="tx1"/>
                </a:solidFill>
                <a:latin typeface="Times New Roman" pitchFamily="18" charset="0"/>
              </a:defRPr>
            </a:lvl1pPr>
            <a:lvl2pPr marL="742950" indent="-285750">
              <a:defRPr sz="1400" u="sng">
                <a:solidFill>
                  <a:schemeClr val="tx1"/>
                </a:solidFill>
                <a:latin typeface="Times New Roman" pitchFamily="18" charset="0"/>
              </a:defRPr>
            </a:lvl2pPr>
            <a:lvl3pPr marL="1143000" indent="-228600">
              <a:defRPr sz="1400" u="sng">
                <a:solidFill>
                  <a:schemeClr val="tx1"/>
                </a:solidFill>
                <a:latin typeface="Times New Roman" pitchFamily="18" charset="0"/>
              </a:defRPr>
            </a:lvl3pPr>
            <a:lvl4pPr marL="1600200" indent="-228600">
              <a:defRPr sz="1400" u="sng">
                <a:solidFill>
                  <a:schemeClr val="tx1"/>
                </a:solidFill>
                <a:latin typeface="Times New Roman" pitchFamily="18" charset="0"/>
              </a:defRPr>
            </a:lvl4pPr>
            <a:lvl5pPr marL="2057400" indent="-228600">
              <a:defRPr sz="1400" u="sng">
                <a:solidFill>
                  <a:schemeClr val="tx1"/>
                </a:solidFill>
                <a:latin typeface="Times New Roman" pitchFamily="18" charset="0"/>
              </a:defRPr>
            </a:lvl5pPr>
            <a:lvl6pPr marL="2514600" indent="-228600" eaLnBrk="0" fontAlgn="base" hangingPunct="0">
              <a:spcBef>
                <a:spcPct val="0"/>
              </a:spcBef>
              <a:spcAft>
                <a:spcPct val="0"/>
              </a:spcAft>
              <a:defRPr sz="1400" u="sng">
                <a:solidFill>
                  <a:schemeClr val="tx1"/>
                </a:solidFill>
                <a:latin typeface="Times New Roman" pitchFamily="18" charset="0"/>
              </a:defRPr>
            </a:lvl6pPr>
            <a:lvl7pPr marL="2971800" indent="-228600" eaLnBrk="0" fontAlgn="base" hangingPunct="0">
              <a:spcBef>
                <a:spcPct val="0"/>
              </a:spcBef>
              <a:spcAft>
                <a:spcPct val="0"/>
              </a:spcAft>
              <a:defRPr sz="1400" u="sng">
                <a:solidFill>
                  <a:schemeClr val="tx1"/>
                </a:solidFill>
                <a:latin typeface="Times New Roman" pitchFamily="18" charset="0"/>
              </a:defRPr>
            </a:lvl7pPr>
            <a:lvl8pPr marL="3429000" indent="-228600" eaLnBrk="0" fontAlgn="base" hangingPunct="0">
              <a:spcBef>
                <a:spcPct val="0"/>
              </a:spcBef>
              <a:spcAft>
                <a:spcPct val="0"/>
              </a:spcAft>
              <a:defRPr sz="1400" u="sng">
                <a:solidFill>
                  <a:schemeClr val="tx1"/>
                </a:solidFill>
                <a:latin typeface="Times New Roman" pitchFamily="18" charset="0"/>
              </a:defRPr>
            </a:lvl8pPr>
            <a:lvl9pPr marL="3886200" indent="-228600" eaLnBrk="0" fontAlgn="base" hangingPunct="0">
              <a:spcBef>
                <a:spcPct val="0"/>
              </a:spcBef>
              <a:spcAft>
                <a:spcPct val="0"/>
              </a:spcAft>
              <a:defRPr sz="1400" u="sng">
                <a:solidFill>
                  <a:schemeClr val="tx1"/>
                </a:solidFill>
                <a:latin typeface="Times New Roman" pitchFamily="18" charset="0"/>
              </a:defRPr>
            </a:lvl9pPr>
          </a:lstStyle>
          <a:p>
            <a:fld id="{183EF02F-6DAC-47BD-BEAD-6C8AC084E2BA}" type="slidenum">
              <a:rPr lang="en-US" sz="1200" u="none">
                <a:solidFill>
                  <a:srgbClr val="898989"/>
                </a:solidFill>
                <a:latin typeface="+mn-lt"/>
              </a:rPr>
              <a:pPr/>
              <a:t>41</a:t>
            </a:fld>
            <a:endParaRPr lang="en-US" sz="1200" u="none" dirty="0">
              <a:solidFill>
                <a:srgbClr val="898989"/>
              </a:solidFill>
              <a:latin typeface="+mn-lt"/>
            </a:endParaRPr>
          </a:p>
        </p:txBody>
      </p:sp>
      <p:sp>
        <p:nvSpPr>
          <p:cNvPr id="32779" name="Line 3"/>
          <p:cNvSpPr>
            <a:spLocks noChangeShapeType="1"/>
          </p:cNvSpPr>
          <p:nvPr/>
        </p:nvSpPr>
        <p:spPr bwMode="auto">
          <a:xfrm rot="60000">
            <a:off x="2175689" y="2454772"/>
            <a:ext cx="5837465" cy="317508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0" name="Line 4"/>
          <p:cNvSpPr>
            <a:spLocks noChangeShapeType="1"/>
          </p:cNvSpPr>
          <p:nvPr/>
        </p:nvSpPr>
        <p:spPr bwMode="auto">
          <a:xfrm rot="60000">
            <a:off x="3189736" y="955500"/>
            <a:ext cx="5837465" cy="317508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1" name="Line 5"/>
          <p:cNvSpPr>
            <a:spLocks noChangeShapeType="1"/>
          </p:cNvSpPr>
          <p:nvPr/>
        </p:nvSpPr>
        <p:spPr bwMode="auto">
          <a:xfrm rot="60000">
            <a:off x="2876986" y="1455664"/>
            <a:ext cx="5837465" cy="317508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2" name="Line 6"/>
          <p:cNvSpPr>
            <a:spLocks noChangeShapeType="1"/>
          </p:cNvSpPr>
          <p:nvPr/>
        </p:nvSpPr>
        <p:spPr bwMode="auto">
          <a:xfrm rot="60000">
            <a:off x="1641046" y="4683849"/>
            <a:ext cx="2425959" cy="129889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3" name="Line 7"/>
          <p:cNvSpPr>
            <a:spLocks noChangeShapeType="1"/>
          </p:cNvSpPr>
          <p:nvPr/>
        </p:nvSpPr>
        <p:spPr bwMode="auto">
          <a:xfrm rot="60000">
            <a:off x="1649844" y="4071238"/>
            <a:ext cx="3335694" cy="1804023"/>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4" name="Line 8"/>
          <p:cNvSpPr>
            <a:spLocks noChangeShapeType="1"/>
          </p:cNvSpPr>
          <p:nvPr/>
        </p:nvSpPr>
        <p:spPr bwMode="auto">
          <a:xfrm rot="60000">
            <a:off x="1550191" y="3455100"/>
            <a:ext cx="5837465" cy="317508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5" name="Line 9"/>
          <p:cNvSpPr>
            <a:spLocks noChangeShapeType="1"/>
          </p:cNvSpPr>
          <p:nvPr/>
        </p:nvSpPr>
        <p:spPr bwMode="auto">
          <a:xfrm rot="60000">
            <a:off x="1862939" y="2954936"/>
            <a:ext cx="5837465" cy="3175081"/>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6" name="Line 10"/>
          <p:cNvSpPr>
            <a:spLocks noChangeShapeType="1"/>
          </p:cNvSpPr>
          <p:nvPr/>
        </p:nvSpPr>
        <p:spPr bwMode="auto">
          <a:xfrm rot="60000">
            <a:off x="2564237" y="1955829"/>
            <a:ext cx="5837465" cy="317508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2" name="Line 11"/>
          <p:cNvSpPr>
            <a:spLocks noChangeShapeType="1"/>
          </p:cNvSpPr>
          <p:nvPr/>
        </p:nvSpPr>
        <p:spPr bwMode="auto">
          <a:xfrm>
            <a:off x="2806700" y="1916114"/>
            <a:ext cx="0" cy="3417887"/>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3" name="Line 12"/>
          <p:cNvSpPr>
            <a:spLocks noChangeShapeType="1"/>
          </p:cNvSpPr>
          <p:nvPr/>
        </p:nvSpPr>
        <p:spPr bwMode="auto">
          <a:xfrm>
            <a:off x="2806700" y="5334000"/>
            <a:ext cx="42943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4" name="Oval 13"/>
          <p:cNvSpPr>
            <a:spLocks noChangeArrowheads="1"/>
          </p:cNvSpPr>
          <p:nvPr/>
        </p:nvSpPr>
        <p:spPr bwMode="auto">
          <a:xfrm>
            <a:off x="6026150" y="3505201"/>
            <a:ext cx="103188" cy="112713"/>
          </a:xfrm>
          <a:prstGeom prst="ellipse">
            <a:avLst/>
          </a:prstGeom>
          <a:solidFill>
            <a:srgbClr val="FF0000"/>
          </a:solidFill>
          <a:ln w="9525">
            <a:solidFill>
              <a:schemeClr val="tx1"/>
            </a:solidFill>
            <a:round/>
            <a:headEnd/>
            <a:tailEnd/>
          </a:ln>
        </p:spPr>
        <p:txBody>
          <a:bodyPr wrap="none" anchor="ctr"/>
          <a:lstStyle/>
          <a:p>
            <a:pPr algn="ctr"/>
            <a:endParaRPr lang="en-US" sz="2400" u="none">
              <a:solidFill>
                <a:srgbClr val="FF0000"/>
              </a:solidFill>
            </a:endParaRPr>
          </a:p>
        </p:txBody>
      </p:sp>
      <p:sp>
        <p:nvSpPr>
          <p:cNvPr id="32775" name="Line 14"/>
          <p:cNvSpPr>
            <a:spLocks noChangeShapeType="1"/>
          </p:cNvSpPr>
          <p:nvPr/>
        </p:nvSpPr>
        <p:spPr bwMode="auto">
          <a:xfrm flipV="1">
            <a:off x="2806700" y="3886200"/>
            <a:ext cx="1320800" cy="1447800"/>
          </a:xfrm>
          <a:prstGeom prst="line">
            <a:avLst/>
          </a:prstGeom>
          <a:noFill/>
          <a:ln w="76200">
            <a:solidFill>
              <a:schemeClr val="accent5"/>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6" name="Rectangle 15"/>
          <p:cNvSpPr>
            <a:spLocks noChangeArrowheads="1"/>
          </p:cNvSpPr>
          <p:nvPr/>
        </p:nvSpPr>
        <p:spPr bwMode="auto">
          <a:xfrm>
            <a:off x="6540368" y="4509121"/>
            <a:ext cx="101468" cy="118444"/>
          </a:xfrm>
          <a:prstGeom prst="rect">
            <a:avLst/>
          </a:prstGeom>
          <a:solidFill>
            <a:srgbClr val="9900CC"/>
          </a:solidFill>
          <a:ln w="9525">
            <a:solidFill>
              <a:schemeClr val="tx1"/>
            </a:solidFill>
            <a:miter lim="800000"/>
            <a:headEnd/>
            <a:tailEnd/>
          </a:ln>
        </p:spPr>
        <p:txBody>
          <a:bodyPr wrap="none" anchor="ctr"/>
          <a:lstStyle/>
          <a:p>
            <a:endParaRPr lang="en-US"/>
          </a:p>
        </p:txBody>
      </p:sp>
      <p:sp>
        <p:nvSpPr>
          <p:cNvPr id="32777" name="Line 16"/>
          <p:cNvSpPr>
            <a:spLocks noChangeShapeType="1"/>
          </p:cNvSpPr>
          <p:nvPr/>
        </p:nvSpPr>
        <p:spPr bwMode="auto">
          <a:xfrm flipV="1">
            <a:off x="3632200" y="3886200"/>
            <a:ext cx="495300" cy="76200"/>
          </a:xfrm>
          <a:prstGeom prst="line">
            <a:avLst/>
          </a:prstGeom>
          <a:noFill/>
          <a:ln w="25400">
            <a:solidFill>
              <a:srgbClr val="80008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2778" name="Line 17"/>
          <p:cNvSpPr>
            <a:spLocks noChangeShapeType="1"/>
          </p:cNvSpPr>
          <p:nvPr/>
        </p:nvSpPr>
        <p:spPr bwMode="auto">
          <a:xfrm flipV="1">
            <a:off x="2806700" y="3962400"/>
            <a:ext cx="825500" cy="137160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itle 1"/>
          <p:cNvSpPr txBox="1">
            <a:spLocks/>
          </p:cNvSpPr>
          <p:nvPr/>
        </p:nvSpPr>
        <p:spPr>
          <a:xfrm>
            <a:off x="428497" y="260648"/>
            <a:ext cx="8915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Geometric View</a:t>
            </a:r>
            <a:endParaRPr lang="en-US" dirty="0"/>
          </a:p>
        </p:txBody>
      </p:sp>
      <p:sp>
        <p:nvSpPr>
          <p:cNvPr id="20" name="TextBox 19"/>
          <p:cNvSpPr txBox="1"/>
          <p:nvPr/>
        </p:nvSpPr>
        <p:spPr>
          <a:xfrm>
            <a:off x="5676852" y="3131676"/>
            <a:ext cx="892842"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1</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a:latin typeface="cmmi10" charset="0"/>
              </a:rPr>
              <a:t>1</a:t>
            </a:r>
            <a:r>
              <a:rPr lang="en-US" dirty="0">
                <a:latin typeface="Times New Roman" pitchFamily="18" charset="0"/>
                <a:cs typeface="Times New Roman" pitchFamily="18" charset="0"/>
              </a:rPr>
              <a:t>)</a:t>
            </a:r>
          </a:p>
        </p:txBody>
      </p:sp>
      <p:sp>
        <p:nvSpPr>
          <p:cNvPr id="21" name="TextBox 20"/>
          <p:cNvSpPr txBox="1"/>
          <p:nvPr/>
        </p:nvSpPr>
        <p:spPr>
          <a:xfrm>
            <a:off x="3782034" y="3535457"/>
            <a:ext cx="546897"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1</a:t>
            </a:r>
            <a:endParaRPr lang="en-US" baseline="-25000" dirty="0">
              <a:latin typeface="cmmi10" charset="0"/>
              <a:cs typeface="Times New Roman" pitchFamily="18" charset="0"/>
            </a:endParaRPr>
          </a:p>
        </p:txBody>
      </p:sp>
      <p:sp>
        <p:nvSpPr>
          <p:cNvPr id="23" name="TextBox 22"/>
          <p:cNvSpPr txBox="1"/>
          <p:nvPr/>
        </p:nvSpPr>
        <p:spPr>
          <a:xfrm>
            <a:off x="6293290" y="4139788"/>
            <a:ext cx="1560173"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t>
            </a:r>
            <a:r>
              <a:rPr lang="en-US" b="1" dirty="0" smtClean="0">
                <a:latin typeface="cmmi10" charset="0"/>
              </a:rPr>
              <a:t>x</a:t>
            </a:r>
            <a:r>
              <a:rPr lang="en-US" baseline="-25000" dirty="0" smtClean="0">
                <a:latin typeface="cmmi10" charset="0"/>
              </a:rPr>
              <a:t>2</a:t>
            </a:r>
            <a:r>
              <a:rPr lang="en-US" baseline="-25000" dirty="0" smtClean="0">
                <a:latin typeface="Times New Roman" pitchFamily="18" charset="0"/>
                <a:cs typeface="Times New Roman" pitchFamily="18" charset="0"/>
              </a:rPr>
              <a:t>, </a:t>
            </a:r>
            <a:r>
              <a:rPr lang="en-US" dirty="0" smtClean="0">
                <a:latin typeface="cmmi10" charset="0"/>
              </a:rPr>
              <a:t>y</a:t>
            </a:r>
            <a:r>
              <a:rPr lang="en-US" baseline="-25000" dirty="0">
                <a:latin typeface="cmmi10" charset="0"/>
              </a:rPr>
              <a:t>2</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sp>
        <p:nvSpPr>
          <p:cNvPr id="24" name="TextBox 23"/>
          <p:cNvSpPr txBox="1"/>
          <p:nvPr/>
        </p:nvSpPr>
        <p:spPr>
          <a:xfrm>
            <a:off x="2957733" y="3130089"/>
            <a:ext cx="2011177" cy="369332"/>
          </a:xfrm>
          <a:prstGeom prst="rect">
            <a:avLst/>
          </a:prstGeom>
          <a:noFill/>
        </p:spPr>
        <p:txBody>
          <a:bodyPr wrap="square" rtlCol="0">
            <a:spAutoFit/>
          </a:bodyPr>
          <a:lstStyle/>
          <a:p>
            <a:r>
              <a:rPr lang="en-US" b="1" dirty="0" smtClean="0">
                <a:latin typeface="cmmi10" charset="0"/>
              </a:rPr>
              <a:t>w</a:t>
            </a:r>
            <a:r>
              <a:rPr lang="en-US" baseline="-25000" dirty="0" smtClean="0">
                <a:latin typeface="cmmi10" charset="0"/>
              </a:rPr>
              <a:t>2</a:t>
            </a:r>
            <a:r>
              <a:rPr lang="en-US" dirty="0" smtClean="0">
                <a:latin typeface="Times New Roman" pitchFamily="18" charset="0"/>
                <a:cs typeface="Times New Roman" pitchFamily="18" charset="0"/>
              </a:rPr>
              <a:t>=</a:t>
            </a:r>
            <a:r>
              <a:rPr lang="en-US" b="1" dirty="0" smtClean="0">
                <a:latin typeface="cmmi10" charset="0"/>
              </a:rPr>
              <a:t>w</a:t>
            </a:r>
            <a:r>
              <a:rPr lang="en-US" altLang="zh-CN" baseline="-25000" dirty="0" smtClean="0">
                <a:latin typeface="cmmi10" charset="0"/>
              </a:rPr>
              <a:t>1</a:t>
            </a:r>
            <a:r>
              <a:rPr lang="en-US" dirty="0" smtClean="0">
                <a:latin typeface="Times New Roman" pitchFamily="18" charset="0"/>
                <a:cs typeface="Times New Roman" pitchFamily="18" charset="0"/>
              </a:rPr>
              <a:t>+</a:t>
            </a:r>
            <a:r>
              <a:rPr lang="en-US" dirty="0" smtClean="0">
                <a:latin typeface="cmmi10" charset="0"/>
                <a:cs typeface="Times New Roman" pitchFamily="18" charset="0"/>
                <a:sym typeface="Symbol"/>
              </a:rPr>
              <a:t></a:t>
            </a:r>
            <a:r>
              <a:rPr lang="en-US" b="1" dirty="0" smtClean="0">
                <a:latin typeface="cmmi10" charset="0"/>
                <a:cs typeface="Times New Roman" pitchFamily="18" charset="0"/>
              </a:rPr>
              <a:t>x</a:t>
            </a:r>
            <a:r>
              <a:rPr lang="en-US" altLang="zh-CN" baseline="-25000" dirty="0" smtClean="0">
                <a:latin typeface="cmmi10" charset="0"/>
                <a:cs typeface="Times New Roman" pitchFamily="18" charset="0"/>
              </a:rPr>
              <a:t>2</a:t>
            </a:r>
            <a:r>
              <a:rPr lang="en-US" dirty="0" smtClean="0">
                <a:latin typeface="cmmi10" charset="0"/>
                <a:cs typeface="Times New Roman" pitchFamily="18" charset="0"/>
              </a:rPr>
              <a:t>y</a:t>
            </a:r>
            <a:r>
              <a:rPr lang="en-US" altLang="zh-CN" baseline="-25000" dirty="0" smtClean="0">
                <a:latin typeface="cmmi10" charset="0"/>
                <a:cs typeface="Times New Roman" pitchFamily="18" charset="0"/>
              </a:rPr>
              <a:t>2</a:t>
            </a:r>
            <a:endParaRPr lang="en-US" baseline="-25000" dirty="0">
              <a:latin typeface="cmmi10" charset="0"/>
              <a:cs typeface="Times New Roman" pitchFamily="18" charset="0"/>
            </a:endParaRPr>
          </a:p>
        </p:txBody>
      </p:sp>
      <p:sp>
        <p:nvSpPr>
          <p:cNvPr id="25" name="TextBox 24"/>
          <p:cNvSpPr txBox="1"/>
          <p:nvPr/>
        </p:nvSpPr>
        <p:spPr>
          <a:xfrm>
            <a:off x="7101021" y="1403648"/>
            <a:ext cx="1812256" cy="369332"/>
          </a:xfrm>
          <a:prstGeom prst="rect">
            <a:avLst/>
          </a:prstGeom>
          <a:noFill/>
        </p:spPr>
        <p:txBody>
          <a:bodyPr wrap="square" rtlCol="0">
            <a:spAutoFit/>
          </a:bodyPr>
          <a:lstStyle/>
          <a:p>
            <a:r>
              <a:rPr lang="en-US" dirty="0" smtClean="0">
                <a:cs typeface="Times New Roman" panose="02020603050405020304" pitchFamily="18" charset="0"/>
              </a:rPr>
              <a:t>Update</a:t>
            </a:r>
            <a:endParaRPr lang="en-US" dirty="0">
              <a:cs typeface="Times New Roman" panose="02020603050405020304" pitchFamily="18" charset="0"/>
            </a:endParaRPr>
          </a:p>
        </p:txBody>
      </p:sp>
      <p:sp>
        <p:nvSpPr>
          <p:cNvPr id="26" name="TextBox 25"/>
          <p:cNvSpPr txBox="1"/>
          <p:nvPr/>
        </p:nvSpPr>
        <p:spPr>
          <a:xfrm>
            <a:off x="7353212" y="1835532"/>
            <a:ext cx="1812256" cy="369332"/>
          </a:xfrm>
          <a:prstGeom prst="rect">
            <a:avLst/>
          </a:prstGeom>
          <a:noFill/>
        </p:spPr>
        <p:txBody>
          <a:bodyPr wrap="square" rtlCol="0">
            <a:spAutoFit/>
          </a:bodyPr>
          <a:lstStyle/>
          <a:p>
            <a:r>
              <a:rPr lang="en-US" dirty="0" smtClean="0">
                <a:solidFill>
                  <a:srgbClr val="C00000"/>
                </a:solidFill>
                <a:cs typeface="Times New Roman" panose="02020603050405020304" pitchFamily="18" charset="0"/>
              </a:rPr>
              <a:t>Continue…</a:t>
            </a:r>
            <a:endParaRPr lang="en-US" dirty="0">
              <a:solidFill>
                <a:srgbClr val="C00000"/>
              </a:solidFill>
              <a:cs typeface="Times New Roman" panose="02020603050405020304" pitchFamily="18" charset="0"/>
            </a:endParaRPr>
          </a:p>
        </p:txBody>
      </p:sp>
      <p:sp>
        <p:nvSpPr>
          <p:cNvPr id="27" name="Line 10"/>
          <p:cNvSpPr>
            <a:spLocks noChangeShapeType="1"/>
          </p:cNvSpPr>
          <p:nvPr/>
        </p:nvSpPr>
        <p:spPr bwMode="auto">
          <a:xfrm rot="600000">
            <a:off x="2350019" y="2215469"/>
            <a:ext cx="5375332" cy="2793116"/>
          </a:xfrm>
          <a:prstGeom prst="line">
            <a:avLst/>
          </a:prstGeom>
          <a:noFill/>
          <a:ln w="28575">
            <a:solidFill>
              <a:schemeClr val="accent5"/>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91130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wipe(right)">
                                      <p:cBhvr>
                                        <p:cTn id="7" dur="500"/>
                                        <p:tgtEl>
                                          <p:spTgt spid="3277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2778"/>
                                        </p:tgtEl>
                                        <p:attrNameLst>
                                          <p:attrName>style.visibility</p:attrName>
                                        </p:attrNameLst>
                                      </p:cBhvr>
                                      <p:to>
                                        <p:strVal val="visible"/>
                                      </p:to>
                                    </p:set>
                                    <p:animEffect transition="in" filter="wipe(down)">
                                      <p:cBhvr>
                                        <p:cTn id="14" dur="500"/>
                                        <p:tgtEl>
                                          <p:spTgt spid="3277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1" fill="hold" grpId="0" nodeType="clickEffect">
                                  <p:stCondLst>
                                    <p:cond delay="0"/>
                                  </p:stCondLst>
                                  <p:childTnLst>
                                    <p:animEffect transition="out" filter="wipe(up)">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2782"/>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278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32784"/>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32785"/>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2779"/>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2786"/>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2781"/>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278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9" grpId="0" animBg="1"/>
      <p:bldP spid="32780" grpId="0" animBg="1"/>
      <p:bldP spid="32781" grpId="0" animBg="1"/>
      <p:bldP spid="32782" grpId="0" animBg="1"/>
      <p:bldP spid="32783" grpId="0" animBg="1"/>
      <p:bldP spid="32784" grpId="0" animBg="1"/>
      <p:bldP spid="32785" grpId="0" animBg="1"/>
      <p:bldP spid="32786" grpId="0" animBg="1"/>
      <p:bldP spid="32777" grpId="0" animBg="1"/>
      <p:bldP spid="32778" grpId="0" animBg="1"/>
      <p:bldP spid="24" grpId="0"/>
      <p:bldP spid="26" grpId="0"/>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Practice</a:t>
            </a:r>
            <a:endParaRPr lang="en-US" dirty="0"/>
          </a:p>
        </p:txBody>
      </p:sp>
      <p:sp>
        <p:nvSpPr>
          <p:cNvPr id="3" name="Content Placeholder 2"/>
          <p:cNvSpPr>
            <a:spLocks noGrp="1"/>
          </p:cNvSpPr>
          <p:nvPr>
            <p:ph idx="1"/>
          </p:nvPr>
        </p:nvSpPr>
        <p:spPr/>
        <p:txBody>
          <a:bodyPr/>
          <a:lstStyle/>
          <a:p>
            <a:r>
              <a:rPr lang="en-US" dirty="0" smtClean="0"/>
              <a:t>Go </a:t>
            </a:r>
            <a:r>
              <a:rPr lang="en-US" smtClean="0"/>
              <a:t>to </a:t>
            </a:r>
            <a:r>
              <a:rPr lang="en-US" smtClean="0">
                <a:hlinkClick r:id="rId2" action="ppaction://hlinksldjump"/>
              </a:rPr>
              <a:t>practice</a:t>
            </a:r>
            <a:endParaRPr lang="en-US" dirty="0" smtClean="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42</a:t>
            </a:fld>
            <a:endParaRPr lang="zh-CN" altLang="en-US"/>
          </a:p>
        </p:txBody>
      </p:sp>
    </p:spTree>
    <p:extLst>
      <p:ext uri="{BB962C8B-B14F-4D97-AF65-F5344CB8AC3E}">
        <p14:creationId xmlns:p14="http://schemas.microsoft.com/office/powerpoint/2010/main" val="2420439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Perceptron Mistake Bound</a:t>
            </a:r>
            <a:endParaRPr lang="en-US" dirty="0"/>
          </a:p>
        </p:txBody>
      </p:sp>
      <p:sp>
        <p:nvSpPr>
          <p:cNvPr id="7" name="Content Placeholder 6"/>
          <p:cNvSpPr>
            <a:spLocks noGrp="1"/>
          </p:cNvSpPr>
          <p:nvPr>
            <p:ph idx="1"/>
          </p:nvPr>
        </p:nvSpPr>
        <p:spPr/>
        <p:txBody>
          <a:bodyPr/>
          <a:lstStyle/>
          <a:p>
            <a:r>
              <a:rPr lang="en-US" dirty="0"/>
              <a:t>Consider </a:t>
            </a:r>
            <a:r>
              <a:rPr lang="en-US" dirty="0">
                <a:latin typeface="Times New Roman" pitchFamily="18" charset="0"/>
                <a:cs typeface="Times New Roman" pitchFamily="18" charset="0"/>
              </a:rPr>
              <a:t>w</a:t>
            </a:r>
            <a:r>
              <a:rPr lang="en-US" baseline="-25000" dirty="0">
                <a:latin typeface="Times New Roman" pitchFamily="18" charset="0"/>
                <a:cs typeface="Times New Roman" pitchFamily="18" charset="0"/>
              </a:rPr>
              <a:t>*</a:t>
            </a:r>
            <a:r>
              <a:rPr lang="en-US" dirty="0"/>
              <a:t> separate the data</a:t>
            </a:r>
            <a:r>
              <a:rPr lang="en-US" dirty="0" smtClean="0"/>
              <a:t>:</a:t>
            </a:r>
          </a:p>
          <a:p>
            <a:r>
              <a:rPr lang="en-US" dirty="0" smtClean="0"/>
              <a:t>Define margin</a:t>
            </a:r>
          </a:p>
          <a:p>
            <a:endParaRPr lang="en-US" dirty="0"/>
          </a:p>
          <a:p>
            <a:endParaRPr lang="en-US" dirty="0" smtClean="0"/>
          </a:p>
          <a:p>
            <a:r>
              <a:rPr lang="en-US" dirty="0" smtClean="0"/>
              <a:t>A point </a:t>
            </a:r>
            <a:r>
              <a:rPr lang="en-US" b="1" dirty="0" smtClean="0">
                <a:latin typeface="Times New Roman" panose="02020603050405020304" pitchFamily="18" charset="0"/>
                <a:ea typeface="Cambria" panose="02040503050406030204" pitchFamily="18" charset="0"/>
                <a:cs typeface="Times New Roman" panose="02020603050405020304" pitchFamily="18" charset="0"/>
              </a:rPr>
              <a:t>x</a:t>
            </a:r>
            <a:r>
              <a:rPr lang="en-US" i="1" baseline="-25000" dirty="0" smtClean="0">
                <a:latin typeface="Times New Roman" panose="02020603050405020304" pitchFamily="18" charset="0"/>
                <a:ea typeface="Cambria" panose="02040503050406030204" pitchFamily="18" charset="0"/>
                <a:cs typeface="Times New Roman" panose="02020603050405020304" pitchFamily="18" charset="0"/>
              </a:rPr>
              <a:t>i</a:t>
            </a:r>
            <a:r>
              <a:rPr lang="en-US" dirty="0" smtClean="0"/>
              <a:t> must be rotated about the origin by an angle of at least 2 * arc cos(</a:t>
            </a:r>
            <a:r>
              <a:rPr lang="en-US" dirty="0" smtClean="0">
                <a:sym typeface="Symbol" panose="05050102010706020507" pitchFamily="18" charset="2"/>
              </a:rPr>
              <a:t></a:t>
            </a:r>
            <a:r>
              <a:rPr lang="en-US" dirty="0" smtClean="0"/>
              <a:t>) to change label.</a:t>
            </a:r>
          </a:p>
          <a:p>
            <a:r>
              <a:rPr lang="en-US" dirty="0" smtClean="0"/>
              <a:t>The </a:t>
            </a:r>
            <a:r>
              <a:rPr lang="en-US" dirty="0"/>
              <a:t>number of mistakes perceptron makes is at </a:t>
            </a:r>
            <a:r>
              <a:rPr lang="en-US" dirty="0" smtClean="0"/>
              <a:t>most </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solidFill>
                  <a:srgbClr val="898989"/>
                </a:solidFill>
              </a:rPr>
              <a:t>43</a:t>
            </a:fld>
            <a:endParaRPr lang="en-US" dirty="0">
              <a:solidFill>
                <a:srgbClr val="898989"/>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427936232"/>
              </p:ext>
            </p:extLst>
          </p:nvPr>
        </p:nvGraphicFramePr>
        <p:xfrm>
          <a:off x="6591183" y="1616657"/>
          <a:ext cx="1814727" cy="578682"/>
        </p:xfrm>
        <a:graphic>
          <a:graphicData uri="http://schemas.openxmlformats.org/presentationml/2006/ole">
            <mc:AlternateContent xmlns:mc="http://schemas.openxmlformats.org/markup-compatibility/2006">
              <mc:Choice xmlns:v="urn:schemas-microsoft-com:vml" Requires="v">
                <p:oleObj spid="_x0000_s82648" name="公式" r:id="rId4" imgW="698400" imgH="241200" progId="Equation.3">
                  <p:embed/>
                </p:oleObj>
              </mc:Choice>
              <mc:Fallback>
                <p:oleObj name="公式" r:id="rId4" imgW="698400" imgH="241200" progId="Equation.3">
                  <p:embed/>
                  <p:pic>
                    <p:nvPicPr>
                      <p:cNvPr id="0" name=""/>
                      <p:cNvPicPr/>
                      <p:nvPr/>
                    </p:nvPicPr>
                    <p:blipFill>
                      <a:blip r:embed="rId5"/>
                      <a:stretch>
                        <a:fillRect/>
                      </a:stretch>
                    </p:blipFill>
                    <p:spPr>
                      <a:xfrm>
                        <a:off x="6591183" y="1616657"/>
                        <a:ext cx="1814727" cy="57868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420831062"/>
              </p:ext>
            </p:extLst>
          </p:nvPr>
        </p:nvGraphicFramePr>
        <p:xfrm>
          <a:off x="2841364" y="2571998"/>
          <a:ext cx="2735705" cy="1289050"/>
        </p:xfrm>
        <a:graphic>
          <a:graphicData uri="http://schemas.openxmlformats.org/presentationml/2006/ole">
            <mc:AlternateContent xmlns:mc="http://schemas.openxmlformats.org/markup-compatibility/2006">
              <mc:Choice xmlns:v="urn:schemas-microsoft-com:vml" Requires="v">
                <p:oleObj spid="_x0000_s82649" name="公式" r:id="rId6" imgW="1130040" imgH="609480" progId="Equation.3">
                  <p:embed/>
                </p:oleObj>
              </mc:Choice>
              <mc:Fallback>
                <p:oleObj name="公式" r:id="rId6" imgW="1130040" imgH="609480" progId="Equation.3">
                  <p:embed/>
                  <p:pic>
                    <p:nvPicPr>
                      <p:cNvPr id="0" name=""/>
                      <p:cNvPicPr>
                        <a:picLocks noChangeAspect="1" noChangeArrowheads="1"/>
                      </p:cNvPicPr>
                      <p:nvPr/>
                    </p:nvPicPr>
                    <p:blipFill>
                      <a:blip r:embed="rId7"/>
                      <a:srcRect/>
                      <a:stretch>
                        <a:fillRect/>
                      </a:stretch>
                    </p:blipFill>
                    <p:spPr bwMode="auto">
                      <a:xfrm>
                        <a:off x="2841364" y="2571998"/>
                        <a:ext cx="2735705" cy="1289050"/>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2425408"/>
              </p:ext>
            </p:extLst>
          </p:nvPr>
        </p:nvGraphicFramePr>
        <p:xfrm>
          <a:off x="1856656" y="5514977"/>
          <a:ext cx="521096" cy="484187"/>
        </p:xfrm>
        <a:graphic>
          <a:graphicData uri="http://schemas.openxmlformats.org/presentationml/2006/ole">
            <mc:AlternateContent xmlns:mc="http://schemas.openxmlformats.org/markup-compatibility/2006">
              <mc:Choice xmlns:v="urn:schemas-microsoft-com:vml" Requires="v">
                <p:oleObj spid="_x0000_s82650" name="公式" r:id="rId8" imgW="228600" imgH="228600" progId="Equation.3">
                  <p:embed/>
                </p:oleObj>
              </mc:Choice>
              <mc:Fallback>
                <p:oleObj name="公式" r:id="rId8" imgW="228600" imgH="228600" progId="Equation.3">
                  <p:embed/>
                  <p:pic>
                    <p:nvPicPr>
                      <p:cNvPr id="0" name=""/>
                      <p:cNvPicPr>
                        <a:picLocks noChangeAspect="1" noChangeArrowheads="1"/>
                      </p:cNvPicPr>
                      <p:nvPr/>
                    </p:nvPicPr>
                    <p:blipFill>
                      <a:blip r:embed="rId9"/>
                      <a:srcRect/>
                      <a:stretch>
                        <a:fillRect/>
                      </a:stretch>
                    </p:blipFill>
                    <p:spPr bwMode="auto">
                      <a:xfrm>
                        <a:off x="1856656" y="5514977"/>
                        <a:ext cx="521096"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Oval 1"/>
          <p:cNvSpPr/>
          <p:nvPr/>
        </p:nvSpPr>
        <p:spPr>
          <a:xfrm>
            <a:off x="4172913" y="3212976"/>
            <a:ext cx="1404156" cy="576064"/>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30335" y="3212977"/>
            <a:ext cx="2730303" cy="646331"/>
          </a:xfrm>
          <a:prstGeom prst="rect">
            <a:avLst/>
          </a:prstGeom>
          <a:noFill/>
          <a:ln w="19050">
            <a:solidFill>
              <a:srgbClr val="0000FF"/>
            </a:solidFill>
          </a:ln>
        </p:spPr>
        <p:txBody>
          <a:bodyPr wrap="square" rtlCol="0">
            <a:spAutoFit/>
          </a:bodyPr>
          <a:lstStyle/>
          <a:p>
            <a:r>
              <a:rPr lang="en-US" dirty="0" smtClean="0"/>
              <a:t>Norm of </a:t>
            </a:r>
            <a:r>
              <a:rPr lang="en-US" b="1" dirty="0" smtClean="0">
                <a:latin typeface="Times New Roman" panose="02020603050405020304" pitchFamily="18" charset="0"/>
                <a:cs typeface="Times New Roman" panose="02020603050405020304" pitchFamily="18" charset="0"/>
              </a:rPr>
              <a:t>x</a:t>
            </a:r>
            <a:r>
              <a:rPr lang="en-US" dirty="0" smtClean="0"/>
              <a:t>:</a:t>
            </a:r>
            <a:r>
              <a:rPr lang="en-US" b="1" dirty="0" smtClean="0"/>
              <a:t> </a:t>
            </a:r>
            <a:r>
              <a:rPr lang="en-US" dirty="0" smtClean="0"/>
              <a:t>the larger, the larger mistake bound</a:t>
            </a:r>
            <a:endParaRPr lang="en-US" dirty="0"/>
          </a:p>
        </p:txBody>
      </p:sp>
      <p:sp>
        <p:nvSpPr>
          <p:cNvPr id="4" name="Oval 3"/>
          <p:cNvSpPr/>
          <p:nvPr/>
        </p:nvSpPr>
        <p:spPr>
          <a:xfrm rot="19788734">
            <a:off x="3011814" y="2738530"/>
            <a:ext cx="2696688" cy="7412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30335" y="2206606"/>
            <a:ext cx="2730303" cy="646331"/>
          </a:xfrm>
          <a:prstGeom prst="rect">
            <a:avLst/>
          </a:prstGeom>
          <a:noFill/>
          <a:ln w="19050">
            <a:solidFill>
              <a:srgbClr val="FF0000"/>
            </a:solidFill>
          </a:ln>
        </p:spPr>
        <p:txBody>
          <a:bodyPr wrap="square" rtlCol="0">
            <a:spAutoFit/>
          </a:bodyPr>
          <a:lstStyle/>
          <a:p>
            <a:r>
              <a:rPr lang="en-US" dirty="0" smtClean="0"/>
              <a:t>The larger, the more confidence</a:t>
            </a:r>
            <a:endParaRPr lang="en-US" dirty="0"/>
          </a:p>
        </p:txBody>
      </p:sp>
    </p:spTree>
    <p:extLst>
      <p:ext uri="{BB962C8B-B14F-4D97-AF65-F5344CB8AC3E}">
        <p14:creationId xmlns:p14="http://schemas.microsoft.com/office/powerpoint/2010/main" val="92276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 grpId="0" animBg="1"/>
      <p:bldP spid="3" grpId="0" animBg="1"/>
      <p:bldP spid="4"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Proof of Perceptron Mistake Bound </a:t>
            </a:r>
            <a:r>
              <a:rPr lang="en-US" sz="3300" dirty="0"/>
              <a:t>[</a:t>
            </a:r>
            <a:r>
              <a:rPr lang="en-US" sz="3300" dirty="0" err="1" smtClean="0"/>
              <a:t>Novikoff</a:t>
            </a:r>
            <a:r>
              <a:rPr lang="en-US" sz="3300" dirty="0" smtClean="0"/>
              <a:t>, 1963</a:t>
            </a:r>
            <a:r>
              <a:rPr lang="en-US" sz="3300" dirty="0"/>
              <a:t>]</a:t>
            </a:r>
          </a:p>
        </p:txBody>
      </p:sp>
      <p:sp>
        <p:nvSpPr>
          <p:cNvPr id="7" name="Content Placeholder 6"/>
          <p:cNvSpPr>
            <a:spLocks noGrp="1"/>
          </p:cNvSpPr>
          <p:nvPr>
            <p:ph idx="1"/>
          </p:nvPr>
        </p:nvSpPr>
        <p:spPr>
          <a:xfrm>
            <a:off x="495300" y="1600201"/>
            <a:ext cx="8915400" cy="1612776"/>
          </a:xfrm>
        </p:spPr>
        <p:txBody>
          <a:bodyPr/>
          <a:lstStyle/>
          <a:p>
            <a:pPr marL="0" indent="0">
              <a:buNone/>
            </a:pPr>
            <a:r>
              <a:rPr lang="en-US" b="1" dirty="0"/>
              <a:t>Proof:</a:t>
            </a:r>
            <a:r>
              <a:rPr lang="en-US" dirty="0"/>
              <a:t> Let </a:t>
            </a:r>
            <a:r>
              <a:rPr lang="en-US" i="1" dirty="0" smtClean="0">
                <a:latin typeface="Times New Roman" pitchFamily="18" charset="0"/>
                <a:cs typeface="Times New Roman" pitchFamily="18" charset="0"/>
              </a:rPr>
              <a:t>    </a:t>
            </a:r>
            <a:r>
              <a:rPr lang="en-US" dirty="0" smtClean="0"/>
              <a:t>be </a:t>
            </a:r>
            <a:r>
              <a:rPr lang="en-US" dirty="0"/>
              <a:t>the hypothesis before the </a:t>
            </a:r>
            <a:r>
              <a:rPr lang="en-US" i="1" dirty="0">
                <a:latin typeface="Times New Roman" pitchFamily="18" charset="0"/>
                <a:cs typeface="Times New Roman" pitchFamily="18" charset="0"/>
              </a:rPr>
              <a:t>k</a:t>
            </a:r>
            <a:r>
              <a:rPr lang="en-US" dirty="0"/>
              <a:t>-</a:t>
            </a:r>
            <a:r>
              <a:rPr lang="en-US" dirty="0" err="1"/>
              <a:t>th</a:t>
            </a:r>
            <a:r>
              <a:rPr lang="en-US" dirty="0"/>
              <a:t> mistake.  Assume that the </a:t>
            </a:r>
            <a:r>
              <a:rPr lang="en-US" i="1" dirty="0">
                <a:latin typeface="Times New Roman" pitchFamily="18" charset="0"/>
                <a:cs typeface="Times New Roman" pitchFamily="18" charset="0"/>
              </a:rPr>
              <a:t>k</a:t>
            </a:r>
            <a:r>
              <a:rPr lang="en-US" dirty="0"/>
              <a:t>-</a:t>
            </a:r>
            <a:r>
              <a:rPr lang="en-US" dirty="0" err="1"/>
              <a:t>th</a:t>
            </a:r>
            <a:r>
              <a:rPr lang="en-US" dirty="0"/>
              <a:t> mistake occurs on the input </a:t>
            </a:r>
            <a:r>
              <a:rPr lang="en-US" dirty="0" smtClean="0"/>
              <a:t>example          . </a:t>
            </a:r>
            <a:r>
              <a:rPr lang="en-US" b="1" dirty="0" smtClean="0"/>
              <a:t>u</a:t>
            </a:r>
            <a:r>
              <a:rPr lang="en-US" dirty="0" smtClean="0"/>
              <a:t> is a unit vector.</a:t>
            </a:r>
            <a:endParaRPr lang="en-US" dirty="0"/>
          </a:p>
          <a:p>
            <a:endParaRPr lang="en-US" dirty="0"/>
          </a:p>
          <a:p>
            <a:endParaRPr lang="en-US" dirty="0" smtClean="0"/>
          </a:p>
        </p:txBody>
      </p:sp>
      <p:sp>
        <p:nvSpPr>
          <p:cNvPr id="5" name="Slide Number Placeholder 4"/>
          <p:cNvSpPr>
            <a:spLocks noGrp="1"/>
          </p:cNvSpPr>
          <p:nvPr>
            <p:ph type="sldNum" sz="quarter" idx="12"/>
          </p:nvPr>
        </p:nvSpPr>
        <p:spPr/>
        <p:txBody>
          <a:bodyPr/>
          <a:lstStyle/>
          <a:p>
            <a:fld id="{889B3E5E-9888-410B-8750-2191BA36B2F2}" type="slidenum">
              <a:rPr lang="en-US" smtClean="0"/>
              <a:t>44</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748542061"/>
              </p:ext>
            </p:extLst>
          </p:nvPr>
        </p:nvGraphicFramePr>
        <p:xfrm>
          <a:off x="2216696" y="1628800"/>
          <a:ext cx="515775" cy="571500"/>
        </p:xfrm>
        <a:graphic>
          <a:graphicData uri="http://schemas.openxmlformats.org/presentationml/2006/ole">
            <mc:AlternateContent xmlns:mc="http://schemas.openxmlformats.org/markup-compatibility/2006">
              <mc:Choice xmlns:v="urn:schemas-microsoft-com:vml" Requires="v">
                <p:oleObj spid="_x0000_s83669" name="公式" r:id="rId4" imgW="190440" imgH="228600" progId="Equation.3">
                  <p:embed/>
                </p:oleObj>
              </mc:Choice>
              <mc:Fallback>
                <p:oleObj name="公式" r:id="rId4" imgW="1904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696" y="1628800"/>
                        <a:ext cx="515775" cy="57150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10260308"/>
              </p:ext>
            </p:extLst>
          </p:nvPr>
        </p:nvGraphicFramePr>
        <p:xfrm>
          <a:off x="2936776" y="2669280"/>
          <a:ext cx="962520" cy="457200"/>
        </p:xfrm>
        <a:graphic>
          <a:graphicData uri="http://schemas.openxmlformats.org/presentationml/2006/ole">
            <mc:AlternateContent xmlns:mc="http://schemas.openxmlformats.org/markup-compatibility/2006">
              <mc:Choice xmlns:v="urn:schemas-microsoft-com:vml" Requires="v">
                <p:oleObj spid="_x0000_s83670" name="公式" r:id="rId6" imgW="444240" imgH="228600" progId="Equation.3">
                  <p:embed/>
                </p:oleObj>
              </mc:Choice>
              <mc:Fallback>
                <p:oleObj name="公式" r:id="rId6" imgW="444240" imgH="228600" progId="Equation.3">
                  <p:embed/>
                  <p:pic>
                    <p:nvPicPr>
                      <p:cNvPr id="0" name=""/>
                      <p:cNvPicPr>
                        <a:picLocks noChangeAspect="1" noChangeArrowheads="1"/>
                      </p:cNvPicPr>
                      <p:nvPr/>
                    </p:nvPicPr>
                    <p:blipFill>
                      <a:blip r:embed="rId7"/>
                      <a:srcRect/>
                      <a:stretch>
                        <a:fillRect/>
                      </a:stretch>
                    </p:blipFill>
                    <p:spPr bwMode="auto">
                      <a:xfrm>
                        <a:off x="2936776" y="2669280"/>
                        <a:ext cx="96252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645138" y="3218496"/>
            <a:ext cx="1265525" cy="584775"/>
          </a:xfrm>
          <a:prstGeom prst="rect">
            <a:avLst/>
          </a:prstGeom>
          <a:noFill/>
        </p:spPr>
        <p:txBody>
          <a:bodyPr wrap="square" rtlCol="0">
            <a:spAutoFit/>
          </a:bodyPr>
          <a:lstStyle/>
          <a:p>
            <a:r>
              <a:rPr lang="en-US" sz="3200" dirty="0" smtClean="0"/>
              <a:t>First,</a:t>
            </a:r>
            <a:endParaRPr lang="en-US" sz="3200" dirty="0"/>
          </a:p>
        </p:txBody>
      </p:sp>
      <p:pic>
        <p:nvPicPr>
          <p:cNvPr id="1230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137" y="3758556"/>
            <a:ext cx="4123373" cy="2177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834496" y="3218496"/>
            <a:ext cx="2061686" cy="584775"/>
          </a:xfrm>
          <a:prstGeom prst="rect">
            <a:avLst/>
          </a:prstGeom>
          <a:noFill/>
        </p:spPr>
        <p:txBody>
          <a:bodyPr wrap="square" rtlCol="0">
            <a:spAutoFit/>
          </a:bodyPr>
          <a:lstStyle/>
          <a:p>
            <a:r>
              <a:rPr lang="en-US" sz="3200" dirty="0" smtClean="0"/>
              <a:t>Second,</a:t>
            </a:r>
            <a:endParaRPr lang="en-US" sz="3200" dirty="0"/>
          </a:p>
        </p:txBody>
      </p:sp>
      <p:pic>
        <p:nvPicPr>
          <p:cNvPr id="12311"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4496" y="3758556"/>
            <a:ext cx="3394869"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12"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6026" y="5054700"/>
            <a:ext cx="2032794"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16"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3446" y="5918796"/>
            <a:ext cx="4395788"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17" name="Picture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4070" y="6392367"/>
            <a:ext cx="1227931"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968346" y="5766069"/>
            <a:ext cx="1568477" cy="584775"/>
          </a:xfrm>
          <a:prstGeom prst="rect">
            <a:avLst/>
          </a:prstGeom>
          <a:noFill/>
        </p:spPr>
        <p:txBody>
          <a:bodyPr wrap="square" rtlCol="0">
            <a:spAutoFit/>
          </a:bodyPr>
          <a:lstStyle/>
          <a:p>
            <a:r>
              <a:rPr lang="en-US" sz="3200" dirty="0" smtClean="0"/>
              <a:t>Hence,</a:t>
            </a:r>
            <a:endParaRPr lang="en-US" sz="3200" dirty="0"/>
          </a:p>
        </p:txBody>
      </p:sp>
      <p:graphicFrame>
        <p:nvGraphicFramePr>
          <p:cNvPr id="2" name="Object 1"/>
          <p:cNvGraphicFramePr>
            <a:graphicFrameLocks noChangeAspect="1"/>
          </p:cNvGraphicFramePr>
          <p:nvPr>
            <p:extLst>
              <p:ext uri="{D42A27DB-BD31-4B8C-83A1-F6EECF244321}">
                <p14:modId xmlns:p14="http://schemas.microsoft.com/office/powerpoint/2010/main" val="3816103580"/>
              </p:ext>
            </p:extLst>
          </p:nvPr>
        </p:nvGraphicFramePr>
        <p:xfrm>
          <a:off x="7720899" y="2708920"/>
          <a:ext cx="1912622" cy="901058"/>
        </p:xfrm>
        <a:graphic>
          <a:graphicData uri="http://schemas.openxmlformats.org/presentationml/2006/ole">
            <mc:AlternateContent xmlns:mc="http://schemas.openxmlformats.org/markup-compatibility/2006">
              <mc:Choice xmlns:v="urn:schemas-microsoft-com:vml" Requires="v">
                <p:oleObj spid="_x0000_s83671" name="公式" r:id="rId13" imgW="1130040" imgH="609480" progId="Equation.3">
                  <p:embed/>
                </p:oleObj>
              </mc:Choice>
              <mc:Fallback>
                <p:oleObj name="公式" r:id="rId13" imgW="1130040" imgH="609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20899" y="2708920"/>
                        <a:ext cx="1912622" cy="901058"/>
                      </a:xfrm>
                      <a:prstGeom prst="rect">
                        <a:avLst/>
                      </a:prstGeom>
                      <a:noFill/>
                      <a:ln>
                        <a:noFill/>
                      </a:ln>
                      <a:extLst/>
                    </p:spPr>
                  </p:pic>
                </p:oleObj>
              </mc:Fallback>
            </mc:AlternateContent>
          </a:graphicData>
        </a:graphic>
      </p:graphicFrame>
      <p:sp>
        <p:nvSpPr>
          <p:cNvPr id="3" name="TextBox 2"/>
          <p:cNvSpPr txBox="1"/>
          <p:nvPr/>
        </p:nvSpPr>
        <p:spPr>
          <a:xfrm>
            <a:off x="4048661" y="6413560"/>
            <a:ext cx="4771691" cy="369332"/>
          </a:xfrm>
          <a:prstGeom prst="rect">
            <a:avLst/>
          </a:prstGeom>
          <a:noFill/>
        </p:spPr>
        <p:txBody>
          <a:bodyPr wrap="none" rtlCol="0">
            <a:spAutoFit/>
          </a:bodyPr>
          <a:lstStyle/>
          <a:p>
            <a:r>
              <a:rPr lang="en-US" dirty="0" smtClean="0"/>
              <a:t>That is, the total number of mistakes is bounded.</a:t>
            </a:r>
            <a:endParaRPr lang="en-US" dirty="0"/>
          </a:p>
        </p:txBody>
      </p:sp>
    </p:spTree>
    <p:extLst>
      <p:ext uri="{BB962C8B-B14F-4D97-AF65-F5344CB8AC3E}">
        <p14:creationId xmlns:p14="http://schemas.microsoft.com/office/powerpoint/2010/main" val="394647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3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3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3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3"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solidFill>
                  <a:schemeClr val="bg1">
                    <a:lumMod val="65000"/>
                  </a:schemeClr>
                </a:solidFill>
              </a:rPr>
              <a:t>Perceptron</a:t>
            </a:r>
          </a:p>
          <a:p>
            <a:pPr lvl="1"/>
            <a:r>
              <a:rPr lang="en-US" dirty="0"/>
              <a:t>Online non-sparse learning</a:t>
            </a:r>
          </a:p>
          <a:p>
            <a:pPr lvl="1"/>
            <a:r>
              <a:rPr lang="en-US" dirty="0"/>
              <a:t>Online sparse learning</a:t>
            </a:r>
          </a:p>
          <a:p>
            <a:pPr lvl="1"/>
            <a:r>
              <a:rPr lang="en-US" dirty="0"/>
              <a:t>Online unsupervised </a:t>
            </a:r>
            <a:r>
              <a:rPr lang="en-US" dirty="0" smtClean="0"/>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extLst>
      <p:ext uri="{BB962C8B-B14F-4D97-AF65-F5344CB8AC3E}">
        <p14:creationId xmlns:p14="http://schemas.microsoft.com/office/powerpoint/2010/main" val="1048078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46</a:t>
            </a:fld>
            <a:endParaRPr lang="zh-CN" altLang="en-US"/>
          </a:p>
        </p:txBody>
      </p:sp>
      <p:sp>
        <p:nvSpPr>
          <p:cNvPr id="5" name="Oval 4"/>
          <p:cNvSpPr/>
          <p:nvPr/>
        </p:nvSpPr>
        <p:spPr>
          <a:xfrm>
            <a:off x="3470836" y="2060848"/>
            <a:ext cx="2964329" cy="10801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solidFill>
                  <a:schemeClr val="tx1"/>
                </a:solidFill>
              </a:rPr>
              <a:t>Online Learning</a:t>
            </a:r>
            <a:endParaRPr lang="en-US" sz="3000" b="1" dirty="0">
              <a:solidFill>
                <a:schemeClr val="tx1"/>
              </a:solidFill>
            </a:endParaRPr>
          </a:p>
        </p:txBody>
      </p:sp>
      <p:sp>
        <p:nvSpPr>
          <p:cNvPr id="7" name="Oval 6"/>
          <p:cNvSpPr/>
          <p:nvPr/>
        </p:nvSpPr>
        <p:spPr>
          <a:xfrm>
            <a:off x="662523" y="4005064"/>
            <a:ext cx="2574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Non-sparse learning</a:t>
            </a:r>
            <a:endParaRPr lang="en-US" sz="2000" b="1" dirty="0">
              <a:solidFill>
                <a:schemeClr val="tx1"/>
              </a:solidFill>
            </a:endParaRPr>
          </a:p>
        </p:txBody>
      </p:sp>
      <p:sp>
        <p:nvSpPr>
          <p:cNvPr id="10" name="Oval 9"/>
          <p:cNvSpPr/>
          <p:nvPr/>
        </p:nvSpPr>
        <p:spPr>
          <a:xfrm>
            <a:off x="3548844" y="4005064"/>
            <a:ext cx="2574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Sparse learning</a:t>
            </a:r>
            <a:endParaRPr lang="en-US" sz="2000" b="1" dirty="0">
              <a:solidFill>
                <a:schemeClr val="tx1"/>
              </a:solidFill>
            </a:endParaRPr>
          </a:p>
        </p:txBody>
      </p:sp>
      <p:sp>
        <p:nvSpPr>
          <p:cNvPr id="12" name="Oval 11"/>
          <p:cNvSpPr/>
          <p:nvPr/>
        </p:nvSpPr>
        <p:spPr>
          <a:xfrm>
            <a:off x="6435165" y="4077072"/>
            <a:ext cx="2574286"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Unsupervised learning</a:t>
            </a:r>
            <a:endParaRPr lang="en-US" sz="2000" b="1" dirty="0">
              <a:solidFill>
                <a:schemeClr val="tx1"/>
              </a:solidFill>
            </a:endParaRPr>
          </a:p>
        </p:txBody>
      </p:sp>
      <p:cxnSp>
        <p:nvCxnSpPr>
          <p:cNvPr id="14" name="Straight Arrow Connector 13"/>
          <p:cNvCxnSpPr>
            <a:stCxn id="5" idx="3"/>
            <a:endCxn id="7" idx="0"/>
          </p:cNvCxnSpPr>
          <p:nvPr/>
        </p:nvCxnSpPr>
        <p:spPr>
          <a:xfrm flipH="1">
            <a:off x="1949523" y="2982788"/>
            <a:ext cx="1955428" cy="102227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0"/>
          </p:cNvCxnSpPr>
          <p:nvPr/>
        </p:nvCxnSpPr>
        <p:spPr>
          <a:xfrm>
            <a:off x="4835844" y="3140968"/>
            <a:ext cx="0" cy="8640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5"/>
            <a:endCxn id="12" idx="0"/>
          </p:cNvCxnSpPr>
          <p:nvPr/>
        </p:nvCxnSpPr>
        <p:spPr>
          <a:xfrm>
            <a:off x="6001049" y="2982788"/>
            <a:ext cx="1721259" cy="109428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9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Online/Stochastic Gradient Descent</a:t>
            </a:r>
            <a:endParaRPr lang="en-US" dirty="0"/>
          </a:p>
        </p:txBody>
      </p:sp>
      <p:sp>
        <p:nvSpPr>
          <p:cNvPr id="3" name="Content Placeholder 2"/>
          <p:cNvSpPr>
            <a:spLocks noGrp="1"/>
          </p:cNvSpPr>
          <p:nvPr>
            <p:ph idx="1"/>
          </p:nvPr>
        </p:nvSpPr>
        <p:spPr/>
        <p:txBody>
          <a:bodyPr/>
          <a:lstStyle/>
          <a:p>
            <a:r>
              <a:rPr lang="en-US" dirty="0" smtClean="0"/>
              <a:t>Online gradient descent</a:t>
            </a:r>
          </a:p>
          <a:p>
            <a:endParaRPr lang="en-US" dirty="0"/>
          </a:p>
          <a:p>
            <a:endParaRPr lang="en-US" dirty="0" smtClean="0"/>
          </a:p>
          <a:p>
            <a:endParaRPr lang="en-US" dirty="0"/>
          </a:p>
          <a:p>
            <a:r>
              <a:rPr lang="en-US" dirty="0" smtClean="0"/>
              <a:t>Stochastic gradient descent</a:t>
            </a:r>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47</a:t>
            </a:fld>
            <a:endParaRPr lang="zh-CN" altLang="en-US"/>
          </a:p>
        </p:txBody>
      </p:sp>
      <p:grpSp>
        <p:nvGrpSpPr>
          <p:cNvPr id="23" name="Group 22"/>
          <p:cNvGrpSpPr/>
          <p:nvPr/>
        </p:nvGrpSpPr>
        <p:grpSpPr>
          <a:xfrm>
            <a:off x="2222697" y="2413498"/>
            <a:ext cx="4290477" cy="1375542"/>
            <a:chOff x="2051720" y="2413498"/>
            <a:chExt cx="3960440" cy="1375542"/>
          </a:xfrm>
        </p:grpSpPr>
        <p:sp>
          <p:nvSpPr>
            <p:cNvPr id="5" name="Rounded Rectangle 4"/>
            <p:cNvSpPr/>
            <p:nvPr/>
          </p:nvSpPr>
          <p:spPr>
            <a:xfrm>
              <a:off x="3431414" y="2735964"/>
              <a:ext cx="492514"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366615" y="3384119"/>
              <a:ext cx="974993"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73801" y="3419708"/>
              <a:ext cx="959316" cy="369332"/>
            </a:xfrm>
            <a:prstGeom prst="rect">
              <a:avLst/>
            </a:prstGeom>
            <a:noFill/>
          </p:spPr>
          <p:txBody>
            <a:bodyPr wrap="none" rtlCol="0">
              <a:spAutoFit/>
            </a:bodyPr>
            <a:lstStyle/>
            <a:p>
              <a:r>
                <a:rPr lang="en-US" dirty="0" smtClean="0"/>
                <a:t>Update</a:t>
              </a:r>
              <a:r>
                <a:rPr lang="en-US" altLang="zh-CN" i="1" dirty="0">
                  <a:solidFill>
                    <a:srgbClr val="000000"/>
                  </a:solidFill>
                  <a:latin typeface="Times New Roman" pitchFamily="18" charset="0"/>
                  <a:cs typeface="Times New Roman" pitchFamily="18" charset="0"/>
                </a:rPr>
                <a:t> </a:t>
              </a:r>
              <a:r>
                <a:rPr lang="en-US" altLang="zh-CN" i="1" dirty="0" err="1" smtClean="0">
                  <a:solidFill>
                    <a:srgbClr val="000000"/>
                  </a:solidFill>
                  <a:latin typeface="Times New Roman" pitchFamily="18" charset="0"/>
                  <a:cs typeface="Times New Roman" pitchFamily="18" charset="0"/>
                </a:rPr>
                <a:t>f</a:t>
              </a:r>
              <a:r>
                <a:rPr lang="en-US" altLang="zh-CN" i="1" baseline="-25000" dirty="0" err="1" smtClean="0">
                  <a:solidFill>
                    <a:srgbClr val="000000"/>
                  </a:solidFill>
                  <a:latin typeface="Times New Roman" pitchFamily="18" charset="0"/>
                  <a:cs typeface="Times New Roman" pitchFamily="18" charset="0"/>
                </a:rPr>
                <a:t>t</a:t>
              </a:r>
              <a:endParaRPr lang="en-US" dirty="0" smtClean="0"/>
            </a:p>
          </p:txBody>
        </p:sp>
        <p:cxnSp>
          <p:nvCxnSpPr>
            <p:cNvPr id="8" name="Straight Arrow Connector 7"/>
            <p:cNvCxnSpPr/>
            <p:nvPr/>
          </p:nvCxnSpPr>
          <p:spPr>
            <a:xfrm>
              <a:off x="4000698" y="2936692"/>
              <a:ext cx="1435616"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995936" y="3230495"/>
              <a:ext cx="1445141"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3768" y="2798447"/>
              <a:ext cx="609600" cy="6096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2280" y="2798447"/>
              <a:ext cx="609600" cy="6096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7286" y="2798447"/>
              <a:ext cx="609600" cy="609600"/>
            </a:xfrm>
            <a:prstGeom prst="rect">
              <a:avLst/>
            </a:prstGeom>
          </p:spPr>
        </p:pic>
        <p:sp>
          <p:nvSpPr>
            <p:cNvPr id="13" name="Rectangle 12"/>
            <p:cNvSpPr/>
            <p:nvPr/>
          </p:nvSpPr>
          <p:spPr>
            <a:xfrm>
              <a:off x="4553236" y="3151412"/>
              <a:ext cx="305114" cy="369332"/>
            </a:xfrm>
            <a:prstGeom prst="rect">
              <a:avLst/>
            </a:prstGeom>
          </p:spPr>
          <p:txBody>
            <a:bodyPr wrap="none">
              <a:spAutoFit/>
            </a:bodyPr>
            <a:lstStyle/>
            <a:p>
              <a:r>
                <a:rPr lang="en-US" altLang="zh-CN" i="1" dirty="0" err="1">
                  <a:solidFill>
                    <a:srgbClr val="000000"/>
                  </a:solidFill>
                  <a:latin typeface="Times New Roman" pitchFamily="18" charset="0"/>
                  <a:cs typeface="Times New Roman" pitchFamily="18" charset="0"/>
                </a:rPr>
                <a:t>y</a:t>
              </a:r>
              <a:r>
                <a:rPr lang="en-US" altLang="zh-CN" i="1" baseline="-25000" dirty="0" err="1">
                  <a:solidFill>
                    <a:srgbClr val="000000"/>
                  </a:solidFill>
                  <a:latin typeface="Times New Roman" pitchFamily="18" charset="0"/>
                  <a:cs typeface="Times New Roman" pitchFamily="18" charset="0"/>
                </a:rPr>
                <a:t>t</a:t>
              </a:r>
              <a:endParaRPr lang="en-US" dirty="0"/>
            </a:p>
          </p:txBody>
        </p:sp>
        <p:sp>
          <p:nvSpPr>
            <p:cNvPr id="14" name="Rounded Rectangle 13"/>
            <p:cNvSpPr/>
            <p:nvPr/>
          </p:nvSpPr>
          <p:spPr>
            <a:xfrm>
              <a:off x="5519646" y="2723126"/>
              <a:ext cx="492514"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graphicFrame>
          <p:nvGraphicFramePr>
            <p:cNvPr id="15" name="Object 14"/>
            <p:cNvGraphicFramePr>
              <a:graphicFrameLocks/>
            </p:cNvGraphicFramePr>
            <p:nvPr>
              <p:extLst>
                <p:ext uri="{D42A27DB-BD31-4B8C-83A1-F6EECF244321}">
                  <p14:modId xmlns:p14="http://schemas.microsoft.com/office/powerpoint/2010/main" val="1500426718"/>
                </p:ext>
              </p:extLst>
            </p:nvPr>
          </p:nvGraphicFramePr>
          <p:xfrm>
            <a:off x="3541268" y="2827428"/>
            <a:ext cx="315913" cy="468000"/>
          </p:xfrm>
          <a:graphic>
            <a:graphicData uri="http://schemas.openxmlformats.org/presentationml/2006/ole">
              <mc:AlternateContent xmlns:mc="http://schemas.openxmlformats.org/markup-compatibility/2006">
                <mc:Choice xmlns:v="urn:schemas-microsoft-com:vml" Requires="v">
                  <p:oleObj spid="_x0000_s93572" name="公式" r:id="rId5" imgW="164880" imgH="228600" progId="Equation.3">
                    <p:embed/>
                  </p:oleObj>
                </mc:Choice>
                <mc:Fallback>
                  <p:oleObj name="公式" r:id="rId5" imgW="164880" imgH="228600" progId="Equation.3">
                    <p:embed/>
                    <p:pic>
                      <p:nvPicPr>
                        <p:cNvPr id="0" name=""/>
                        <p:cNvPicPr preferRelativeResize="0">
                          <a:picLocks noChangeAspect="1" noChangeArrowheads="1"/>
                        </p:cNvPicPr>
                        <p:nvPr/>
                      </p:nvPicPr>
                      <p:blipFill>
                        <a:blip r:embed="rId6"/>
                        <a:srcRect/>
                        <a:stretch>
                          <a:fillRect/>
                        </a:stretch>
                      </p:blipFill>
                      <p:spPr bwMode="auto">
                        <a:xfrm>
                          <a:off x="3541268" y="2827428"/>
                          <a:ext cx="315913"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858746076"/>
                </p:ext>
              </p:extLst>
            </p:nvPr>
          </p:nvGraphicFramePr>
          <p:xfrm>
            <a:off x="2051720" y="3232712"/>
            <a:ext cx="242887" cy="261937"/>
          </p:xfrm>
          <a:graphic>
            <a:graphicData uri="http://schemas.openxmlformats.org/presentationml/2006/ole">
              <mc:AlternateContent xmlns:mc="http://schemas.openxmlformats.org/markup-compatibility/2006">
                <mc:Choice xmlns:v="urn:schemas-microsoft-com:vml" Requires="v">
                  <p:oleObj spid="_x0000_s93573" name="公式" r:id="rId7" imgW="126720" imgH="126720" progId="Equation.3">
                    <p:embed/>
                  </p:oleObj>
                </mc:Choice>
                <mc:Fallback>
                  <p:oleObj name="公式" r:id="rId7" imgW="126720" imgH="126720" progId="Equation.3">
                    <p:embed/>
                    <p:pic>
                      <p:nvPicPr>
                        <p:cNvPr id="0" name=""/>
                        <p:cNvPicPr>
                          <a:picLocks noChangeAspect="1" noChangeArrowheads="1"/>
                        </p:cNvPicPr>
                        <p:nvPr/>
                      </p:nvPicPr>
                      <p:blipFill>
                        <a:blip r:embed="rId8"/>
                        <a:srcRect/>
                        <a:stretch>
                          <a:fillRect/>
                        </a:stretch>
                      </p:blipFill>
                      <p:spPr bwMode="auto">
                        <a:xfrm>
                          <a:off x="2051720" y="3232712"/>
                          <a:ext cx="2428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p:cNvGraphicFramePr>
            <p:nvPr>
              <p:extLst>
                <p:ext uri="{D42A27DB-BD31-4B8C-83A1-F6EECF244321}">
                  <p14:modId xmlns:p14="http://schemas.microsoft.com/office/powerpoint/2010/main" val="3141461493"/>
                </p:ext>
              </p:extLst>
            </p:nvPr>
          </p:nvGraphicFramePr>
          <p:xfrm>
            <a:off x="4283968" y="2413498"/>
            <a:ext cx="919163" cy="468312"/>
          </p:xfrm>
          <a:graphic>
            <a:graphicData uri="http://schemas.openxmlformats.org/presentationml/2006/ole">
              <mc:AlternateContent xmlns:mc="http://schemas.openxmlformats.org/markup-compatibility/2006">
                <mc:Choice xmlns:v="urn:schemas-microsoft-com:vml" Requires="v">
                  <p:oleObj spid="_x0000_s93574" name="公式" r:id="rId9" imgW="495085" imgH="228501" progId="Equation.3">
                    <p:embed/>
                  </p:oleObj>
                </mc:Choice>
                <mc:Fallback>
                  <p:oleObj name="公式" r:id="rId9" imgW="495085" imgH="228501"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968" y="2413498"/>
                          <a:ext cx="9191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4" name="Group 23"/>
          <p:cNvGrpSpPr/>
          <p:nvPr/>
        </p:nvGrpSpPr>
        <p:grpSpPr>
          <a:xfrm>
            <a:off x="1433527" y="4869160"/>
            <a:ext cx="5244746" cy="1521460"/>
            <a:chOff x="1323256" y="4869160"/>
            <a:chExt cx="4841304" cy="1521460"/>
          </a:xfrm>
        </p:grpSpPr>
        <p:sp>
          <p:nvSpPr>
            <p:cNvPr id="18" name="Rounded Rectangle 17"/>
            <p:cNvSpPr/>
            <p:nvPr/>
          </p:nvSpPr>
          <p:spPr>
            <a:xfrm>
              <a:off x="3583814" y="5256244"/>
              <a:ext cx="492514"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3187080" y="5904399"/>
              <a:ext cx="306928"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26201" y="6021288"/>
              <a:ext cx="959316" cy="369332"/>
            </a:xfrm>
            <a:prstGeom prst="rect">
              <a:avLst/>
            </a:prstGeom>
            <a:noFill/>
          </p:spPr>
          <p:txBody>
            <a:bodyPr wrap="none" rtlCol="0">
              <a:spAutoFit/>
            </a:bodyPr>
            <a:lstStyle/>
            <a:p>
              <a:r>
                <a:rPr lang="en-US" dirty="0" smtClean="0"/>
                <a:t>Update</a:t>
              </a:r>
              <a:r>
                <a:rPr lang="en-US" altLang="zh-CN" i="1" dirty="0">
                  <a:solidFill>
                    <a:srgbClr val="000000"/>
                  </a:solidFill>
                  <a:latin typeface="Times New Roman" pitchFamily="18" charset="0"/>
                  <a:cs typeface="Times New Roman" pitchFamily="18" charset="0"/>
                </a:rPr>
                <a:t> </a:t>
              </a:r>
              <a:r>
                <a:rPr lang="en-US" altLang="zh-CN" i="1" dirty="0" err="1" smtClean="0">
                  <a:solidFill>
                    <a:srgbClr val="000000"/>
                  </a:solidFill>
                  <a:latin typeface="Times New Roman" pitchFamily="18" charset="0"/>
                  <a:cs typeface="Times New Roman" pitchFamily="18" charset="0"/>
                </a:rPr>
                <a:t>f</a:t>
              </a:r>
              <a:r>
                <a:rPr lang="en-US" altLang="zh-CN" i="1" baseline="-25000" dirty="0" err="1" smtClean="0">
                  <a:solidFill>
                    <a:srgbClr val="000000"/>
                  </a:solidFill>
                  <a:latin typeface="Times New Roman" pitchFamily="18" charset="0"/>
                  <a:cs typeface="Times New Roman" pitchFamily="18" charset="0"/>
                </a:rPr>
                <a:t>t</a:t>
              </a:r>
              <a:endParaRPr lang="en-US" dirty="0" smtClean="0"/>
            </a:p>
          </p:txBody>
        </p:sp>
        <p:cxnSp>
          <p:nvCxnSpPr>
            <p:cNvPr id="21" name="Straight Arrow Connector 20"/>
            <p:cNvCxnSpPr/>
            <p:nvPr/>
          </p:nvCxnSpPr>
          <p:spPr>
            <a:xfrm>
              <a:off x="4153098" y="5456972"/>
              <a:ext cx="1435616"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48336" y="5750775"/>
              <a:ext cx="1445141"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6" y="5318727"/>
              <a:ext cx="609600" cy="609600"/>
            </a:xfrm>
            <a:prstGeom prst="rect">
              <a:avLst/>
            </a:prstGeom>
          </p:spPr>
        </p:pic>
        <p:sp>
          <p:nvSpPr>
            <p:cNvPr id="26" name="Rectangle 25"/>
            <p:cNvSpPr/>
            <p:nvPr/>
          </p:nvSpPr>
          <p:spPr>
            <a:xfrm>
              <a:off x="4705636" y="5671692"/>
              <a:ext cx="305114" cy="369332"/>
            </a:xfrm>
            <a:prstGeom prst="rect">
              <a:avLst/>
            </a:prstGeom>
          </p:spPr>
          <p:txBody>
            <a:bodyPr wrap="none">
              <a:spAutoFit/>
            </a:bodyPr>
            <a:lstStyle/>
            <a:p>
              <a:r>
                <a:rPr lang="en-US" altLang="zh-CN" i="1" dirty="0" err="1">
                  <a:solidFill>
                    <a:srgbClr val="000000"/>
                  </a:solidFill>
                  <a:latin typeface="Times New Roman" pitchFamily="18" charset="0"/>
                  <a:cs typeface="Times New Roman" pitchFamily="18" charset="0"/>
                </a:rPr>
                <a:t>y</a:t>
              </a:r>
              <a:r>
                <a:rPr lang="en-US" altLang="zh-CN" i="1" baseline="-25000" dirty="0" err="1">
                  <a:solidFill>
                    <a:srgbClr val="000000"/>
                  </a:solidFill>
                  <a:latin typeface="Times New Roman" pitchFamily="18" charset="0"/>
                  <a:cs typeface="Times New Roman" pitchFamily="18" charset="0"/>
                </a:rPr>
                <a:t>t</a:t>
              </a:r>
              <a:endParaRPr lang="en-US" dirty="0"/>
            </a:p>
          </p:txBody>
        </p:sp>
        <p:sp>
          <p:nvSpPr>
            <p:cNvPr id="27" name="Rounded Rectangle 26"/>
            <p:cNvSpPr/>
            <p:nvPr/>
          </p:nvSpPr>
          <p:spPr>
            <a:xfrm>
              <a:off x="5672046" y="5243406"/>
              <a:ext cx="492514"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graphicFrame>
          <p:nvGraphicFramePr>
            <p:cNvPr id="28" name="Object 27"/>
            <p:cNvGraphicFramePr>
              <a:graphicFrameLocks/>
            </p:cNvGraphicFramePr>
            <p:nvPr>
              <p:extLst>
                <p:ext uri="{D42A27DB-BD31-4B8C-83A1-F6EECF244321}">
                  <p14:modId xmlns:p14="http://schemas.microsoft.com/office/powerpoint/2010/main" val="1240080574"/>
                </p:ext>
              </p:extLst>
            </p:nvPr>
          </p:nvGraphicFramePr>
          <p:xfrm>
            <a:off x="3693668" y="5347708"/>
            <a:ext cx="315913" cy="468000"/>
          </p:xfrm>
          <a:graphic>
            <a:graphicData uri="http://schemas.openxmlformats.org/presentationml/2006/ole">
              <mc:AlternateContent xmlns:mc="http://schemas.openxmlformats.org/markup-compatibility/2006">
                <mc:Choice xmlns:v="urn:schemas-microsoft-com:vml" Requires="v">
                  <p:oleObj spid="_x0000_s93575" name="公式" r:id="rId11" imgW="164880" imgH="228600" progId="Equation.3">
                    <p:embed/>
                  </p:oleObj>
                </mc:Choice>
                <mc:Fallback>
                  <p:oleObj name="公式" r:id="rId11" imgW="164880" imgH="228600" progId="Equation.3">
                    <p:embed/>
                    <p:pic>
                      <p:nvPicPr>
                        <p:cNvPr id="0" name=""/>
                        <p:cNvPicPr preferRelativeResize="0">
                          <a:picLocks noChangeAspect="1" noChangeArrowheads="1"/>
                        </p:cNvPicPr>
                        <p:nvPr/>
                      </p:nvPicPr>
                      <p:blipFill>
                        <a:blip r:embed="rId6"/>
                        <a:srcRect/>
                        <a:stretch>
                          <a:fillRect/>
                        </a:stretch>
                      </p:blipFill>
                      <p:spPr bwMode="auto">
                        <a:xfrm>
                          <a:off x="3693668" y="5347708"/>
                          <a:ext cx="315913"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849213502"/>
                </p:ext>
              </p:extLst>
            </p:nvPr>
          </p:nvGraphicFramePr>
          <p:xfrm>
            <a:off x="2960961" y="5831359"/>
            <a:ext cx="242887" cy="261937"/>
          </p:xfrm>
          <a:graphic>
            <a:graphicData uri="http://schemas.openxmlformats.org/presentationml/2006/ole">
              <mc:AlternateContent xmlns:mc="http://schemas.openxmlformats.org/markup-compatibility/2006">
                <mc:Choice xmlns:v="urn:schemas-microsoft-com:vml" Requires="v">
                  <p:oleObj spid="_x0000_s93576" name="公式" r:id="rId12" imgW="126720" imgH="126720" progId="Equation.3">
                    <p:embed/>
                  </p:oleObj>
                </mc:Choice>
                <mc:Fallback>
                  <p:oleObj name="公式" r:id="rId12" imgW="126720" imgH="126720" progId="Equation.3">
                    <p:embed/>
                    <p:pic>
                      <p:nvPicPr>
                        <p:cNvPr id="0" name=""/>
                        <p:cNvPicPr>
                          <a:picLocks noChangeAspect="1" noChangeArrowheads="1"/>
                        </p:cNvPicPr>
                        <p:nvPr/>
                      </p:nvPicPr>
                      <p:blipFill>
                        <a:blip r:embed="rId8"/>
                        <a:srcRect/>
                        <a:stretch>
                          <a:fillRect/>
                        </a:stretch>
                      </p:blipFill>
                      <p:spPr bwMode="auto">
                        <a:xfrm>
                          <a:off x="2960961" y="5831359"/>
                          <a:ext cx="2428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p:cNvGraphicFramePr>
            <p:nvPr>
              <p:extLst>
                <p:ext uri="{D42A27DB-BD31-4B8C-83A1-F6EECF244321}">
                  <p14:modId xmlns:p14="http://schemas.microsoft.com/office/powerpoint/2010/main" val="1195598496"/>
                </p:ext>
              </p:extLst>
            </p:nvPr>
          </p:nvGraphicFramePr>
          <p:xfrm>
            <a:off x="4436368" y="4933778"/>
            <a:ext cx="919163" cy="468312"/>
          </p:xfrm>
          <a:graphic>
            <a:graphicData uri="http://schemas.openxmlformats.org/presentationml/2006/ole">
              <mc:AlternateContent xmlns:mc="http://schemas.openxmlformats.org/markup-compatibility/2006">
                <mc:Choice xmlns:v="urn:schemas-microsoft-com:vml" Requires="v">
                  <p:oleObj spid="_x0000_s93577" name="公式" r:id="rId13" imgW="495085" imgH="228501" progId="Equation.3">
                    <p:embed/>
                  </p:oleObj>
                </mc:Choice>
                <mc:Fallback>
                  <p:oleObj name="公式" r:id="rId13" imgW="495085" imgH="228501"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6368" y="4933778"/>
                          <a:ext cx="9191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 name="Group 36"/>
            <p:cNvGrpSpPr/>
            <p:nvPr/>
          </p:nvGrpSpPr>
          <p:grpSpPr>
            <a:xfrm>
              <a:off x="1323256" y="5202073"/>
              <a:ext cx="1808584" cy="891223"/>
              <a:chOff x="827584" y="5202073"/>
              <a:chExt cx="1808584" cy="891223"/>
            </a:xfrm>
          </p:grpSpPr>
          <p:sp>
            <p:nvSpPr>
              <p:cNvPr id="31" name="Cloud Callout 30"/>
              <p:cNvSpPr/>
              <p:nvPr/>
            </p:nvSpPr>
            <p:spPr>
              <a:xfrm>
                <a:off x="827584" y="5202073"/>
                <a:ext cx="1808584" cy="891223"/>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5411688"/>
                <a:ext cx="609600" cy="60960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144" y="5267672"/>
                <a:ext cx="609600" cy="609600"/>
              </a:xfrm>
              <a:prstGeom prst="rect">
                <a:avLst/>
              </a:prstGeom>
            </p:spPr>
          </p:pic>
        </p:grpSp>
        <p:sp>
          <p:nvSpPr>
            <p:cNvPr id="39" name="Curved Down Arrow 38"/>
            <p:cNvSpPr/>
            <p:nvPr/>
          </p:nvSpPr>
          <p:spPr>
            <a:xfrm>
              <a:off x="2938870" y="4869160"/>
              <a:ext cx="913050" cy="4049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2268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solidFill>
                  <a:schemeClr val="bg1">
                    <a:lumMod val="65000"/>
                  </a:schemeClr>
                </a:solidFill>
              </a:rPr>
              <a:t>Perceptron</a:t>
            </a:r>
          </a:p>
          <a:p>
            <a:pPr lvl="1"/>
            <a:r>
              <a:rPr lang="en-US" dirty="0"/>
              <a:t>Online 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48</a:t>
            </a:fld>
            <a:endParaRPr lang="zh-CN" altLang="en-US"/>
          </a:p>
        </p:txBody>
      </p:sp>
    </p:spTree>
    <p:extLst>
      <p:ext uri="{BB962C8B-B14F-4D97-AF65-F5344CB8AC3E}">
        <p14:creationId xmlns:p14="http://schemas.microsoft.com/office/powerpoint/2010/main" val="29076783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a:t>
            </a:r>
            <a:r>
              <a:rPr lang="en-US" dirty="0"/>
              <a:t>Non-Sparse </a:t>
            </a:r>
            <a:r>
              <a:rPr lang="en-US" dirty="0" smtClean="0"/>
              <a:t>Learning</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85000" lnSpcReduction="20000"/>
              </a:bodyPr>
              <a:lstStyle/>
              <a:p>
                <a:r>
                  <a:rPr lang="en-US" dirty="0" smtClean="0"/>
                  <a:t>Decision function can be linear and non-linear as    </a:t>
                </a:r>
              </a:p>
              <a:p>
                <a:pPr marL="0" indent="0">
                  <a:buNone/>
                </a:pPr>
                <a:r>
                  <a:rPr lang="en-US" dirty="0" smtClean="0"/>
                  <a:t>            </a:t>
                </a:r>
                <a14:m>
                  <m:oMath xmlns:m="http://schemas.openxmlformats.org/officeDocument/2006/math">
                    <m:r>
                      <a:rPr lang="en-US" b="0" i="0" smtClean="0">
                        <a:latin typeface="Cambria Math"/>
                      </a:rPr>
                      <m:t>       </m:t>
                    </m:r>
                    <m:r>
                      <a:rPr lang="en-US" b="0" i="1" smtClean="0">
                        <a:latin typeface="Cambria Math"/>
                      </a:rPr>
                      <m:t>             </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𝑤</m:t>
                        </m:r>
                      </m:e>
                      <m:sup>
                        <m:r>
                          <a:rPr lang="en-US" b="0" i="1" smtClean="0">
                            <a:latin typeface="Cambria Math"/>
                          </a:rPr>
                          <m:t>𝑇</m:t>
                        </m:r>
                      </m:sup>
                    </m:sSup>
                    <m:r>
                      <a:rPr lang="en-US" b="0" i="1" smtClean="0">
                        <a:latin typeface="Cambria Math"/>
                      </a:rPr>
                      <m:t>𝑥</m:t>
                    </m:r>
                    <m:r>
                      <a:rPr lang="en-US" b="0" i="1" smtClean="0">
                        <a:latin typeface="Cambria Math"/>
                      </a:rPr>
                      <m:t> </m:t>
                    </m:r>
                    <m:r>
                      <m:rPr>
                        <m:sty m:val="p"/>
                      </m:rPr>
                      <a:rPr lang="en-US" b="0" i="0" smtClean="0">
                        <a:latin typeface="Cambria Math"/>
                      </a:rPr>
                      <m:t>or</m:t>
                    </m:r>
                    <m:sSub>
                      <m:sSubPr>
                        <m:ctrlPr>
                          <a:rPr lang="en-US" i="1">
                            <a:latin typeface="Cambria Math" panose="02040503050406030204" pitchFamily="18" charset="0"/>
                          </a:rPr>
                        </m:ctrlPr>
                      </m:sSubPr>
                      <m:e>
                        <m:sSub>
                          <m:sSubPr>
                            <m:ctrlPr>
                              <a:rPr lang="en-US" i="1">
                                <a:latin typeface="Cambria Math" panose="02040503050406030204" pitchFamily="18" charset="0"/>
                                <a:sym typeface="Symbol"/>
                              </a:rPr>
                            </m:ctrlPr>
                          </m:sSubPr>
                          <m:e>
                            <m:r>
                              <a:rPr lang="en-US" b="0" i="1" smtClean="0">
                                <a:latin typeface="Cambria Math"/>
                                <a:sym typeface="Symbol"/>
                              </a:rPr>
                              <m:t> </m:t>
                            </m:r>
                            <m:r>
                              <a:rPr lang="en-US" i="1">
                                <a:latin typeface="Cambria Math"/>
                                <a:sym typeface="Symbol"/>
                              </a:rPr>
                              <m:t></m:t>
                            </m:r>
                          </m:e>
                          <m:sub>
                            <m:r>
                              <a:rPr lang="en-US" i="1">
                                <a:latin typeface="Cambria Math"/>
                                <a:sym typeface="Symbol"/>
                              </a:rPr>
                              <m:t>𝑖</m:t>
                            </m:r>
                          </m:sub>
                        </m:sSub>
                        <m:r>
                          <a:rPr lang="en-US" i="1">
                            <a:latin typeface="Cambria Math"/>
                            <a:ea typeface="Cambria Math"/>
                          </a:rPr>
                          <m:t>𝛼</m:t>
                        </m:r>
                      </m:e>
                      <m:sub>
                        <m:r>
                          <a:rPr lang="en-US" i="1">
                            <a:latin typeface="Cambria Math"/>
                          </a:rPr>
                          <m:t>𝑖</m:t>
                        </m:r>
                      </m:sub>
                    </m:sSub>
                    <m:r>
                      <a:rPr lang="en-US" i="1">
                        <a:latin typeface="Cambria Math"/>
                      </a:rPr>
                      <m:t>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i="1">
                            <a:latin typeface="Cambria Math"/>
                          </a:rPr>
                          <m:t>,</m:t>
                        </m:r>
                        <m:r>
                          <a:rPr lang="en-US" b="0" i="1" smtClean="0">
                            <a:latin typeface="Cambria Math"/>
                          </a:rPr>
                          <m:t>𝑥</m:t>
                        </m:r>
                      </m:e>
                    </m:d>
                  </m:oMath>
                </a14:m>
                <a:endParaRPr lang="en-US" dirty="0" smtClean="0"/>
              </a:p>
              <a:p>
                <a:endParaRPr lang="en-US" dirty="0" smtClean="0"/>
              </a:p>
              <a:p>
                <a:r>
                  <a:rPr lang="en-US" b="1" dirty="0" smtClean="0"/>
                  <a:t>First order</a:t>
                </a:r>
                <a:r>
                  <a:rPr lang="en-US" dirty="0" smtClean="0"/>
                  <a:t> learning methods</a:t>
                </a:r>
              </a:p>
              <a:p>
                <a:pPr lvl="1"/>
                <a:r>
                  <a:rPr lang="en-US" b="1" dirty="0"/>
                  <a:t>Online </a:t>
                </a:r>
                <a:r>
                  <a:rPr lang="en-US" b="1" dirty="0" smtClean="0"/>
                  <a:t>gradient descent</a:t>
                </a:r>
                <a:r>
                  <a:rPr lang="en-US" dirty="0" smtClean="0"/>
                  <a:t> </a:t>
                </a:r>
                <a:r>
                  <a:rPr lang="en-US" dirty="0"/>
                  <a:t>(</a:t>
                </a:r>
                <a:r>
                  <a:rPr lang="en-US" dirty="0" err="1" smtClean="0"/>
                  <a:t>Zinkevich</a:t>
                </a:r>
                <a:r>
                  <a:rPr lang="en-US" dirty="0" smtClean="0"/>
                  <a:t>, </a:t>
                </a:r>
                <a:r>
                  <a:rPr lang="en-US" dirty="0"/>
                  <a:t>2003)</a:t>
                </a:r>
              </a:p>
              <a:p>
                <a:pPr lvl="1"/>
                <a:r>
                  <a:rPr lang="en-US" b="1" dirty="0" smtClean="0"/>
                  <a:t>Passive aggressive learning</a:t>
                </a:r>
                <a:r>
                  <a:rPr lang="en-US" dirty="0" smtClean="0"/>
                  <a:t> </a:t>
                </a:r>
                <a:r>
                  <a:rPr lang="en-US" dirty="0"/>
                  <a:t>(Crammer et al., 2006)</a:t>
                </a:r>
              </a:p>
              <a:p>
                <a:pPr lvl="1"/>
                <a:r>
                  <a:rPr lang="en-US" dirty="0" smtClean="0"/>
                  <a:t>Others </a:t>
                </a:r>
                <a:r>
                  <a:rPr lang="en-US" dirty="0"/>
                  <a:t>(including but not limited)</a:t>
                </a:r>
              </a:p>
              <a:p>
                <a:pPr lvl="2"/>
                <a:r>
                  <a:rPr lang="en-US" dirty="0" smtClean="0"/>
                  <a:t>ALMA</a:t>
                </a:r>
                <a:r>
                  <a:rPr lang="en-US" dirty="0"/>
                  <a:t>: A New Approximate Maximal Margin Classification </a:t>
                </a:r>
                <a:r>
                  <a:rPr lang="en-US" dirty="0" smtClean="0"/>
                  <a:t>Algorithm (</a:t>
                </a:r>
                <a:r>
                  <a:rPr lang="en-US" dirty="0"/>
                  <a:t>Gentile, 2001</a:t>
                </a:r>
                <a:r>
                  <a:rPr lang="en-US" dirty="0" smtClean="0"/>
                  <a:t>)</a:t>
                </a:r>
              </a:p>
              <a:p>
                <a:pPr lvl="2"/>
                <a:r>
                  <a:rPr lang="en-US" dirty="0"/>
                  <a:t>ROMMA: Relaxed Online Maximum Margin Algorithm (Li and Long, 2002)</a:t>
                </a:r>
              </a:p>
              <a:p>
                <a:pPr lvl="2"/>
                <a:r>
                  <a:rPr lang="en-US" dirty="0" smtClean="0"/>
                  <a:t>MIRA</a:t>
                </a:r>
                <a:r>
                  <a:rPr lang="en-US" dirty="0"/>
                  <a:t>: Margin Infused Relaxed Algorithm (Crammer and Singer, 2003)</a:t>
                </a:r>
              </a:p>
              <a:p>
                <a:pPr lvl="2"/>
                <a:r>
                  <a:rPr lang="en-US" dirty="0" smtClean="0"/>
                  <a:t>DUOL</a:t>
                </a:r>
                <a:r>
                  <a:rPr lang="en-US" dirty="0"/>
                  <a:t>: A Double Updating Approach for Online </a:t>
                </a:r>
                <a:r>
                  <a:rPr lang="en-US" dirty="0" smtClean="0"/>
                  <a:t>Learning (Zhao et al., 2009)</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1">
                <a:blip r:embed="rId3"/>
                <a:stretch>
                  <a:fillRect l="-1037" t="-24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89B3E5E-9888-410B-8750-2191BA36B2F2}" type="slidenum">
              <a:rPr lang="en-US" smtClean="0"/>
              <a:t>49</a:t>
            </a:fld>
            <a:endParaRPr lang="en-US"/>
          </a:p>
        </p:txBody>
      </p:sp>
    </p:spTree>
    <p:extLst>
      <p:ext uri="{BB962C8B-B14F-4D97-AF65-F5344CB8AC3E}">
        <p14:creationId xmlns:p14="http://schemas.microsoft.com/office/powerpoint/2010/main" val="252006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500"/>
                                        <p:tgtEl>
                                          <p:spTgt spid="6">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10" end="10"/>
                                            </p:txEl>
                                          </p:spTgt>
                                        </p:tgtEl>
                                        <p:attrNameLst>
                                          <p:attrName>style.visibility</p:attrName>
                                        </p:attrNameLst>
                                      </p:cBhvr>
                                      <p:to>
                                        <p:strVal val="visible"/>
                                      </p:to>
                                    </p:set>
                                    <p:animEffect transition="in" filter="fade">
                                      <p:cBhvr>
                                        <p:cTn id="36"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28497" y="1628800"/>
            <a:ext cx="9219971" cy="4183170"/>
            <a:chOff x="28104" y="1547416"/>
            <a:chExt cx="8510742" cy="4183170"/>
          </a:xfrm>
        </p:grpSpPr>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571" y="2471316"/>
              <a:ext cx="202388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descr="http://liamatkins.co.uk/wp-content/uploads/2013/09/Email-Ope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04" y="2685960"/>
              <a:ext cx="2384615" cy="15869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i1-news.softpedia-static.com/images/news2/Windows-7-RTM-Fix-for-Batch-Deletion-of-Over-1-000-Files-Simultaneously-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912" y="3817432"/>
              <a:ext cx="1428800" cy="1428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www.panhandlepost.com/wp-content/uploads/2013/08/Laptop-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547416"/>
              <a:ext cx="1872208" cy="13994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2731" y="4300998"/>
              <a:ext cx="2520280" cy="461665"/>
            </a:xfrm>
            <a:prstGeom prst="rect">
              <a:avLst/>
            </a:prstGeom>
            <a:noFill/>
          </p:spPr>
          <p:txBody>
            <a:bodyPr wrap="square" rtlCol="0">
              <a:spAutoFit/>
            </a:bodyPr>
            <a:lstStyle/>
            <a:p>
              <a:r>
                <a:rPr lang="en-US" altLang="zh-CN" sz="2400" dirty="0" smtClean="0"/>
                <a:t>Incoming Emails</a:t>
              </a:r>
              <a:endParaRPr lang="zh-CN" altLang="en-US" sz="2400" dirty="0"/>
            </a:p>
          </p:txBody>
        </p:sp>
        <p:sp>
          <p:nvSpPr>
            <p:cNvPr id="23" name="TextBox 22"/>
            <p:cNvSpPr txBox="1"/>
            <p:nvPr/>
          </p:nvSpPr>
          <p:spPr>
            <a:xfrm>
              <a:off x="6942584" y="5268921"/>
              <a:ext cx="1008112" cy="461665"/>
            </a:xfrm>
            <a:prstGeom prst="rect">
              <a:avLst/>
            </a:prstGeom>
            <a:noFill/>
          </p:spPr>
          <p:txBody>
            <a:bodyPr wrap="square" rtlCol="0">
              <a:spAutoFit/>
            </a:bodyPr>
            <a:lstStyle/>
            <a:p>
              <a:r>
                <a:rPr lang="en-US" altLang="zh-CN" sz="2400" dirty="0" smtClean="0"/>
                <a:t>Spams</a:t>
              </a:r>
              <a:endParaRPr lang="zh-CN" altLang="en-US" sz="2400" dirty="0"/>
            </a:p>
          </p:txBody>
        </p:sp>
        <p:sp>
          <p:nvSpPr>
            <p:cNvPr id="24" name="TextBox 23"/>
            <p:cNvSpPr txBox="1"/>
            <p:nvPr/>
          </p:nvSpPr>
          <p:spPr>
            <a:xfrm>
              <a:off x="6732240" y="2917077"/>
              <a:ext cx="1806606" cy="461665"/>
            </a:xfrm>
            <a:prstGeom prst="rect">
              <a:avLst/>
            </a:prstGeom>
            <a:noFill/>
          </p:spPr>
          <p:txBody>
            <a:bodyPr wrap="square" rtlCol="0">
              <a:spAutoFit/>
            </a:bodyPr>
            <a:lstStyle/>
            <a:p>
              <a:r>
                <a:rPr lang="en-US" altLang="zh-CN" sz="2400" dirty="0" smtClean="0"/>
                <a:t>Not Spams</a:t>
              </a:r>
              <a:endParaRPr lang="zh-CN" altLang="en-US" sz="2400" dirty="0"/>
            </a:p>
          </p:txBody>
        </p:sp>
        <p:sp>
          <p:nvSpPr>
            <p:cNvPr id="25" name="右箭头 24"/>
            <p:cNvSpPr/>
            <p:nvPr/>
          </p:nvSpPr>
          <p:spPr>
            <a:xfrm>
              <a:off x="2627784" y="3378742"/>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rot="20802255">
              <a:off x="5643490" y="2813750"/>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rot="1371670">
              <a:off x="5618063" y="4108157"/>
              <a:ext cx="864096" cy="2662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3784951" y="4531832"/>
              <a:ext cx="1839500" cy="461665"/>
            </a:xfrm>
            <a:prstGeom prst="rect">
              <a:avLst/>
            </a:prstGeom>
            <a:noFill/>
          </p:spPr>
          <p:txBody>
            <a:bodyPr wrap="square" rtlCol="0">
              <a:spAutoFit/>
            </a:bodyPr>
            <a:lstStyle/>
            <a:p>
              <a:r>
                <a:rPr lang="en-US" altLang="zh-CN" sz="2400" dirty="0" smtClean="0"/>
                <a:t>Spam Filter</a:t>
              </a:r>
              <a:endParaRPr lang="zh-CN" altLang="en-US" sz="2400" dirty="0"/>
            </a:p>
          </p:txBody>
        </p:sp>
      </p:grpSp>
      <p:sp>
        <p:nvSpPr>
          <p:cNvPr id="2" name="标题 1"/>
          <p:cNvSpPr>
            <a:spLocks noGrp="1"/>
          </p:cNvSpPr>
          <p:nvPr>
            <p:ph type="title"/>
          </p:nvPr>
        </p:nvSpPr>
        <p:spPr/>
        <p:txBody>
          <a:bodyPr/>
          <a:lstStyle/>
          <a:p>
            <a:r>
              <a:rPr lang="en-US" dirty="0" smtClean="0"/>
              <a:t>Online Protocol</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a:p>
        </p:txBody>
      </p:sp>
      <p:sp>
        <p:nvSpPr>
          <p:cNvPr id="6" name="圆角矩形 5"/>
          <p:cNvSpPr/>
          <p:nvPr/>
        </p:nvSpPr>
        <p:spPr>
          <a:xfrm>
            <a:off x="2166917" y="1928802"/>
            <a:ext cx="2331497"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Feature extraction - X</a:t>
            </a:r>
            <a:endParaRPr lang="zh-CN" altLang="en-US" sz="2400" dirty="0"/>
          </a:p>
        </p:txBody>
      </p:sp>
      <p:sp>
        <p:nvSpPr>
          <p:cNvPr id="7" name="圆角矩形 6"/>
          <p:cNvSpPr/>
          <p:nvPr/>
        </p:nvSpPr>
        <p:spPr>
          <a:xfrm>
            <a:off x="0" y="1916912"/>
            <a:ext cx="162518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An online mail</a:t>
            </a:r>
            <a:endParaRPr lang="zh-CN" altLang="en-US" sz="2400" dirty="0"/>
          </a:p>
        </p:txBody>
      </p:sp>
      <p:sp>
        <p:nvSpPr>
          <p:cNvPr id="8" name="圆角矩形 7"/>
          <p:cNvSpPr/>
          <p:nvPr/>
        </p:nvSpPr>
        <p:spPr>
          <a:xfrm>
            <a:off x="2098927" y="3789040"/>
            <a:ext cx="260644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Linear classifier- W</a:t>
            </a:r>
            <a:r>
              <a:rPr lang="en-US" altLang="zh-CN" sz="2400" baseline="30000" dirty="0" smtClean="0"/>
              <a:t>T</a:t>
            </a:r>
            <a:r>
              <a:rPr lang="en-US" altLang="zh-CN" sz="2400" dirty="0" smtClean="0"/>
              <a:t>X</a:t>
            </a:r>
            <a:endParaRPr lang="zh-CN" altLang="en-US" sz="2400" dirty="0"/>
          </a:p>
        </p:txBody>
      </p:sp>
      <p:sp>
        <p:nvSpPr>
          <p:cNvPr id="9" name="圆角矩形 8"/>
          <p:cNvSpPr/>
          <p:nvPr/>
        </p:nvSpPr>
        <p:spPr>
          <a:xfrm>
            <a:off x="5031008" y="1857364"/>
            <a:ext cx="2588448"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Prediction: Non-spam - Y’=1</a:t>
            </a:r>
            <a:endParaRPr lang="zh-CN" altLang="en-US" sz="2400" dirty="0"/>
          </a:p>
        </p:txBody>
      </p:sp>
      <p:sp>
        <p:nvSpPr>
          <p:cNvPr id="11" name="圆角矩形 10"/>
          <p:cNvSpPr/>
          <p:nvPr/>
        </p:nvSpPr>
        <p:spPr>
          <a:xfrm>
            <a:off x="5607286" y="3645024"/>
            <a:ext cx="201217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Prediction: spam - Y’=-1</a:t>
            </a:r>
            <a:endParaRPr lang="zh-CN" altLang="en-US" sz="2400" dirty="0"/>
          </a:p>
        </p:txBody>
      </p:sp>
      <p:sp>
        <p:nvSpPr>
          <p:cNvPr id="12" name="圆角矩形 11"/>
          <p:cNvSpPr/>
          <p:nvPr/>
        </p:nvSpPr>
        <p:spPr>
          <a:xfrm>
            <a:off x="7893830" y="2781008"/>
            <a:ext cx="201217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User judge</a:t>
            </a:r>
            <a:endParaRPr lang="zh-CN" altLang="en-US" sz="2400" dirty="0"/>
          </a:p>
        </p:txBody>
      </p:sp>
      <p:sp>
        <p:nvSpPr>
          <p:cNvPr id="13" name="圆角矩形 12"/>
          <p:cNvSpPr/>
          <p:nvPr/>
        </p:nvSpPr>
        <p:spPr>
          <a:xfrm>
            <a:off x="7893830" y="4357694"/>
            <a:ext cx="201217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Update model</a:t>
            </a:r>
            <a:endParaRPr lang="zh-CN" altLang="en-US" sz="2400" dirty="0"/>
          </a:p>
        </p:txBody>
      </p:sp>
      <p:sp>
        <p:nvSpPr>
          <p:cNvPr id="15" name="下箭头 14"/>
          <p:cNvSpPr/>
          <p:nvPr/>
        </p:nvSpPr>
        <p:spPr>
          <a:xfrm>
            <a:off x="8745167" y="3786190"/>
            <a:ext cx="525018" cy="57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弧形箭头 20"/>
          <p:cNvSpPr/>
          <p:nvPr/>
        </p:nvSpPr>
        <p:spPr>
          <a:xfrm>
            <a:off x="3559959" y="5643578"/>
            <a:ext cx="5649555" cy="928694"/>
          </a:xfrm>
          <a:prstGeom prst="curvedUpArrow">
            <a:avLst>
              <a:gd name="adj1" fmla="val 29101"/>
              <a:gd name="adj2" fmla="val 50000"/>
              <a:gd name="adj3" fmla="val 25000"/>
            </a:avLst>
          </a:prstGeom>
          <a:scene3d>
            <a:camera prst="orthographicFront">
              <a:rot lat="0" lon="107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Bevel 28"/>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294940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5" grpId="0" animBg="1"/>
      <p:bldP spid="21"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Online Gradient </a:t>
            </a:r>
            <a:r>
              <a:rPr lang="en-US" dirty="0" smtClean="0"/>
              <a:t>Descent (OGD</a:t>
            </a:r>
            <a:r>
              <a:rPr lang="en-US" dirty="0"/>
              <a:t>) </a:t>
            </a:r>
            <a:r>
              <a:rPr lang="en-US" dirty="0" smtClean="0"/>
              <a:t/>
            </a:r>
            <a:br>
              <a:rPr lang="en-US" dirty="0" smtClean="0"/>
            </a:br>
            <a:r>
              <a:rPr lang="en-US" sz="3300" dirty="0" smtClean="0"/>
              <a:t>(</a:t>
            </a:r>
            <a:r>
              <a:rPr lang="en-US" sz="3300" dirty="0" err="1"/>
              <a:t>Zinkevich</a:t>
            </a:r>
            <a:r>
              <a:rPr lang="en-US" sz="3300" dirty="0"/>
              <a:t>, 2003)</a:t>
            </a:r>
          </a:p>
        </p:txBody>
      </p:sp>
      <p:sp>
        <p:nvSpPr>
          <p:cNvPr id="7" name="Content Placeholder 6"/>
          <p:cNvSpPr>
            <a:spLocks noGrp="1"/>
          </p:cNvSpPr>
          <p:nvPr>
            <p:ph idx="1"/>
          </p:nvPr>
        </p:nvSpPr>
        <p:spPr/>
        <p:txBody>
          <a:bodyPr>
            <a:normAutofit lnSpcReduction="10000"/>
          </a:bodyPr>
          <a:lstStyle/>
          <a:p>
            <a:r>
              <a:rPr lang="en-US" dirty="0" smtClean="0"/>
              <a:t>Online convex optimization</a:t>
            </a:r>
          </a:p>
          <a:p>
            <a:pPr lvl="1"/>
            <a:r>
              <a:rPr lang="en-US" dirty="0" smtClean="0"/>
              <a:t>Consider a convex objective function</a:t>
            </a:r>
          </a:p>
          <a:p>
            <a:pPr lvl="1"/>
            <a:endParaRPr lang="en-US" dirty="0"/>
          </a:p>
          <a:p>
            <a:pPr marL="457200" lvl="1" indent="0">
              <a:buNone/>
            </a:pPr>
            <a:r>
              <a:rPr lang="en-US" dirty="0" smtClean="0"/>
              <a:t>    where               is a bounded convex set</a:t>
            </a:r>
          </a:p>
          <a:p>
            <a:pPr lvl="1"/>
            <a:r>
              <a:rPr lang="en-US" dirty="0" smtClean="0"/>
              <a:t>Update by </a:t>
            </a:r>
            <a:r>
              <a:rPr lang="en-US" dirty="0"/>
              <a:t>Online Gradient Descent (OGD) or </a:t>
            </a:r>
            <a:r>
              <a:rPr lang="en-US" dirty="0" smtClean="0"/>
              <a:t>Stochastic </a:t>
            </a:r>
            <a:r>
              <a:rPr lang="en-US" dirty="0"/>
              <a:t>Gradient Descent (SGD)</a:t>
            </a:r>
            <a:r>
              <a:rPr lang="en-US" dirty="0" smtClean="0"/>
              <a:t> </a:t>
            </a:r>
          </a:p>
          <a:p>
            <a:pPr lvl="1"/>
            <a:endParaRPr lang="en-US" dirty="0"/>
          </a:p>
          <a:p>
            <a:pPr marL="457200" lvl="1" indent="0">
              <a:buNone/>
            </a:pPr>
            <a:r>
              <a:rPr lang="en-US" dirty="0" smtClean="0"/>
              <a:t>   </a:t>
            </a:r>
          </a:p>
          <a:p>
            <a:pPr marL="457200" lvl="1" indent="0">
              <a:buNone/>
            </a:pPr>
            <a:r>
              <a:rPr lang="en-US" dirty="0" smtClean="0"/>
              <a:t>where    is </a:t>
            </a:r>
            <a:r>
              <a:rPr lang="en-US" dirty="0"/>
              <a:t>a </a:t>
            </a:r>
            <a:r>
              <a:rPr lang="en-US" dirty="0" smtClean="0"/>
              <a:t>learning rate</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50</a:t>
            </a:fld>
            <a:endParaRPr lang="en-US"/>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45" y="2564904"/>
            <a:ext cx="2177256"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595" y="4365104"/>
            <a:ext cx="5933281"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159" y="3140968"/>
            <a:ext cx="1199554" cy="33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6275" y="5427615"/>
            <a:ext cx="255905" cy="31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706894" y="4359055"/>
            <a:ext cx="3042338" cy="6286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57156" y="5085184"/>
            <a:ext cx="1950217" cy="369332"/>
          </a:xfrm>
          <a:prstGeom prst="rect">
            <a:avLst/>
          </a:prstGeom>
          <a:noFill/>
          <a:ln w="19050">
            <a:solidFill>
              <a:srgbClr val="0000FF"/>
            </a:solidFill>
          </a:ln>
        </p:spPr>
        <p:txBody>
          <a:bodyPr wrap="square" rtlCol="0">
            <a:spAutoFit/>
          </a:bodyPr>
          <a:lstStyle/>
          <a:p>
            <a:r>
              <a:rPr lang="en-US" dirty="0" smtClean="0"/>
              <a:t>gradient descent </a:t>
            </a:r>
            <a:endParaRPr lang="en-US" dirty="0"/>
          </a:p>
        </p:txBody>
      </p:sp>
      <p:sp>
        <p:nvSpPr>
          <p:cNvPr id="4" name="Oval 3"/>
          <p:cNvSpPr/>
          <p:nvPr/>
        </p:nvSpPr>
        <p:spPr>
          <a:xfrm>
            <a:off x="3782870" y="4293096"/>
            <a:ext cx="780087" cy="77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34971" y="5075892"/>
            <a:ext cx="1242098" cy="369332"/>
          </a:xfrm>
          <a:prstGeom prst="rect">
            <a:avLst/>
          </a:prstGeom>
          <a:noFill/>
          <a:ln w="19050">
            <a:solidFill>
              <a:srgbClr val="FF0000"/>
            </a:solidFill>
          </a:ln>
        </p:spPr>
        <p:txBody>
          <a:bodyPr wrap="square" rtlCol="0">
            <a:spAutoFit/>
          </a:bodyPr>
          <a:lstStyle/>
          <a:p>
            <a:r>
              <a:rPr lang="en-US" dirty="0" smtClean="0"/>
              <a:t>projection</a:t>
            </a:r>
            <a:endParaRPr lang="en-US" dirty="0"/>
          </a:p>
        </p:txBody>
      </p:sp>
      <p:sp>
        <p:nvSpPr>
          <p:cNvPr id="8" name="TextBox 7"/>
          <p:cNvSpPr txBox="1"/>
          <p:nvPr/>
        </p:nvSpPr>
        <p:spPr>
          <a:xfrm>
            <a:off x="2924775" y="5949281"/>
            <a:ext cx="4824457" cy="646331"/>
          </a:xfrm>
          <a:prstGeom prst="rect">
            <a:avLst/>
          </a:prstGeom>
          <a:noFill/>
          <a:ln>
            <a:solidFill>
              <a:srgbClr val="0000FF"/>
            </a:solidFill>
          </a:ln>
        </p:spPr>
        <p:txBody>
          <a:bodyPr wrap="square" rtlCol="0">
            <a:spAutoFit/>
          </a:bodyPr>
          <a:lstStyle/>
          <a:p>
            <a:r>
              <a:rPr lang="en-US" dirty="0" smtClean="0">
                <a:solidFill>
                  <a:srgbClr val="FF0000"/>
                </a:solidFill>
              </a:rPr>
              <a:t>Provide a framework to prove regret bound for </a:t>
            </a:r>
            <a:r>
              <a:rPr lang="en-US" dirty="0" smtClean="0">
                <a:solidFill>
                  <a:srgbClr val="0000FF"/>
                </a:solidFill>
              </a:rPr>
              <a:t>online convex optimization</a:t>
            </a:r>
            <a:endParaRPr lang="en-US" dirty="0">
              <a:solidFill>
                <a:srgbClr val="0000FF"/>
              </a:solidFill>
            </a:endParaRPr>
          </a:p>
        </p:txBody>
      </p:sp>
    </p:spTree>
    <p:extLst>
      <p:ext uri="{BB962C8B-B14F-4D97-AF65-F5344CB8AC3E}">
        <p14:creationId xmlns:p14="http://schemas.microsoft.com/office/powerpoint/2010/main" val="103464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2"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Online Gradient </a:t>
            </a:r>
            <a:r>
              <a:rPr lang="en-US" dirty="0" smtClean="0"/>
              <a:t>Descent (OGD</a:t>
            </a:r>
            <a:r>
              <a:rPr lang="en-US" dirty="0"/>
              <a:t>) </a:t>
            </a:r>
            <a:r>
              <a:rPr lang="en-US" sz="3300" dirty="0"/>
              <a:t>(</a:t>
            </a:r>
            <a:r>
              <a:rPr lang="en-US" sz="3300" dirty="0" err="1"/>
              <a:t>Zinkevich</a:t>
            </a:r>
            <a:r>
              <a:rPr lang="en-US" sz="3300" dirty="0"/>
              <a:t>, 2003)</a:t>
            </a:r>
          </a:p>
        </p:txBody>
      </p:sp>
      <p:sp>
        <p:nvSpPr>
          <p:cNvPr id="3" name="Content Placeholder 2"/>
          <p:cNvSpPr>
            <a:spLocks noGrp="1"/>
          </p:cNvSpPr>
          <p:nvPr>
            <p:ph idx="1"/>
          </p:nvPr>
        </p:nvSpPr>
        <p:spPr>
          <a:xfrm>
            <a:off x="495301" y="1600202"/>
            <a:ext cx="8562156" cy="4349080"/>
          </a:xfrm>
        </p:spPr>
        <p:txBody>
          <a:bodyPr/>
          <a:lstStyle/>
          <a:p>
            <a:r>
              <a:rPr lang="en-US" sz="3000" dirty="0" smtClean="0"/>
              <a:t>For </a:t>
            </a:r>
            <a:r>
              <a:rPr lang="en-US" sz="3000" i="1" dirty="0" smtClean="0">
                <a:latin typeface="Times New Roman" pitchFamily="18" charset="0"/>
                <a:cs typeface="Times New Roman" pitchFamily="18" charset="0"/>
              </a:rPr>
              <a:t>t </a:t>
            </a:r>
            <a:r>
              <a:rPr lang="en-US" sz="3000" dirty="0" smtClean="0"/>
              <a:t>= </a:t>
            </a:r>
            <a:r>
              <a:rPr lang="en-US" sz="3000" dirty="0" smtClean="0">
                <a:latin typeface="Times New Roman" pitchFamily="18" charset="0"/>
                <a:cs typeface="Times New Roman" pitchFamily="18" charset="0"/>
              </a:rPr>
              <a:t>1, 2</a:t>
            </a:r>
            <a:r>
              <a:rPr lang="en-US" sz="3000" dirty="0">
                <a:latin typeface="Times New Roman" pitchFamily="18" charset="0"/>
                <a:cs typeface="Times New Roman" pitchFamily="18" charset="0"/>
              </a:rPr>
              <a:t>, …</a:t>
            </a:r>
          </a:p>
          <a:p>
            <a:pPr lvl="1"/>
            <a:r>
              <a:rPr lang="en-US" dirty="0"/>
              <a:t>A</a:t>
            </a:r>
            <a:r>
              <a:rPr lang="en-US" dirty="0" smtClean="0"/>
              <a:t>n unlabeled sample     arrives </a:t>
            </a:r>
          </a:p>
          <a:p>
            <a:pPr lvl="1"/>
            <a:r>
              <a:rPr lang="en-US" dirty="0" smtClean="0"/>
              <a:t>Make </a:t>
            </a:r>
            <a:r>
              <a:rPr lang="en-US" dirty="0"/>
              <a:t>a </a:t>
            </a:r>
            <a:r>
              <a:rPr lang="en-US" dirty="0" smtClean="0"/>
              <a:t>prediction based on existing weights</a:t>
            </a:r>
          </a:p>
          <a:p>
            <a:pPr marL="457200" lvl="1" indent="0">
              <a:buNone/>
            </a:pPr>
            <a:r>
              <a:rPr lang="en-US" dirty="0" smtClean="0"/>
              <a:t> </a:t>
            </a:r>
          </a:p>
          <a:p>
            <a:pPr lvl="1"/>
            <a:r>
              <a:rPr lang="en-US" altLang="zh-CN" dirty="0" smtClean="0">
                <a:solidFill>
                  <a:srgbClr val="000000"/>
                </a:solidFill>
                <a:cs typeface="Segoe UI" pitchFamily="18" charset="0"/>
              </a:rPr>
              <a:t>Observe</a:t>
            </a:r>
            <a:r>
              <a:rPr lang="en-US" altLang="zh-CN" dirty="0" smtClean="0">
                <a:cs typeface="Times New Roman" pitchFamily="18" charset="0"/>
              </a:rPr>
              <a:t> </a:t>
            </a:r>
            <a:r>
              <a:rPr lang="en-US" altLang="zh-CN" dirty="0">
                <a:solidFill>
                  <a:srgbClr val="000000"/>
                </a:solidFill>
                <a:cs typeface="Segoe UI" pitchFamily="18" charset="0"/>
              </a:rPr>
              <a:t>the</a:t>
            </a:r>
            <a:r>
              <a:rPr lang="en-US" altLang="zh-CN" dirty="0">
                <a:cs typeface="Times New Roman" pitchFamily="18" charset="0"/>
              </a:rPr>
              <a:t> </a:t>
            </a:r>
            <a:r>
              <a:rPr lang="en-US" altLang="zh-CN" dirty="0">
                <a:solidFill>
                  <a:srgbClr val="000000"/>
                </a:solidFill>
                <a:cs typeface="Segoe UI" pitchFamily="18" charset="0"/>
              </a:rPr>
              <a:t>true</a:t>
            </a:r>
            <a:r>
              <a:rPr lang="en-US" altLang="zh-CN" dirty="0">
                <a:cs typeface="Times New Roman" pitchFamily="18" charset="0"/>
              </a:rPr>
              <a:t> </a:t>
            </a:r>
            <a:r>
              <a:rPr lang="en-US" altLang="zh-CN" dirty="0" smtClean="0">
                <a:solidFill>
                  <a:srgbClr val="000000"/>
                </a:solidFill>
                <a:cs typeface="Segoe UI" pitchFamily="18" charset="0"/>
              </a:rPr>
              <a:t>class label</a:t>
            </a:r>
            <a:r>
              <a:rPr lang="en-US" altLang="zh-CN" dirty="0" smtClean="0">
                <a:cs typeface="Times New Roman" pitchFamily="18" charset="0"/>
              </a:rPr>
              <a:t> </a:t>
            </a:r>
          </a:p>
          <a:p>
            <a:pPr lvl="1"/>
            <a:r>
              <a:rPr lang="en-US" altLang="zh-CN" dirty="0" smtClean="0">
                <a:solidFill>
                  <a:srgbClr val="000000"/>
                </a:solidFill>
                <a:cs typeface="Segoe UI" pitchFamily="18" charset="0"/>
              </a:rPr>
              <a:t>Update the weights by</a:t>
            </a:r>
          </a:p>
          <a:p>
            <a:pPr lvl="1"/>
            <a:endParaRPr lang="en-US" dirty="0">
              <a:solidFill>
                <a:srgbClr val="000000"/>
              </a:solidFill>
              <a:cs typeface="Segoe UI" pitchFamily="18" charset="0"/>
            </a:endParaRPr>
          </a:p>
          <a:p>
            <a:pPr marL="457200" lvl="1" indent="0">
              <a:buNone/>
            </a:pPr>
            <a:r>
              <a:rPr lang="en-US" dirty="0" smtClean="0">
                <a:solidFill>
                  <a:srgbClr val="000000"/>
                </a:solidFill>
                <a:cs typeface="Segoe UI" pitchFamily="18" charset="0"/>
              </a:rPr>
              <a:t>    </a:t>
            </a:r>
            <a:r>
              <a:rPr lang="en-US" dirty="0" smtClean="0"/>
              <a:t>where </a:t>
            </a:r>
            <a:r>
              <a:rPr lang="en-US" i="1" dirty="0" smtClean="0">
                <a:sym typeface="Symbol"/>
              </a:rPr>
              <a:t></a:t>
            </a:r>
            <a:r>
              <a:rPr lang="en-US" dirty="0" smtClean="0"/>
              <a:t> is </a:t>
            </a:r>
            <a:r>
              <a:rPr lang="en-US" dirty="0"/>
              <a:t>a learning </a:t>
            </a:r>
            <a:r>
              <a:rPr lang="en-US" dirty="0" smtClean="0"/>
              <a:t>rate</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51</a:t>
            </a:fld>
            <a:endParaRPr lang="zh-CN" alt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093150567"/>
              </p:ext>
            </p:extLst>
          </p:nvPr>
        </p:nvGraphicFramePr>
        <p:xfrm>
          <a:off x="3208649" y="3120768"/>
          <a:ext cx="1978378" cy="512326"/>
        </p:xfrm>
        <a:graphic>
          <a:graphicData uri="http://schemas.openxmlformats.org/presentationml/2006/ole">
            <mc:AlternateContent xmlns:mc="http://schemas.openxmlformats.org/markup-compatibility/2006">
              <mc:Choice xmlns:v="urn:schemas-microsoft-com:vml" Requires="v">
                <p:oleObj spid="_x0000_s94584" name="公式" r:id="rId4" imgW="965160" imgH="241200" progId="Equation.3">
                  <p:embed/>
                </p:oleObj>
              </mc:Choice>
              <mc:Fallback>
                <p:oleObj name="公式" r:id="rId4" imgW="965160" imgH="241200" progId="Equation.3">
                  <p:embed/>
                  <p:pic>
                    <p:nvPicPr>
                      <p:cNvPr id="0" name=""/>
                      <p:cNvPicPr>
                        <a:picLocks noChangeAspect="1" noChangeArrowheads="1"/>
                      </p:cNvPicPr>
                      <p:nvPr/>
                    </p:nvPicPr>
                    <p:blipFill>
                      <a:blip r:embed="rId5"/>
                      <a:srcRect/>
                      <a:stretch>
                        <a:fillRect/>
                      </a:stretch>
                    </p:blipFill>
                    <p:spPr bwMode="auto">
                      <a:xfrm>
                        <a:off x="3208649" y="3120768"/>
                        <a:ext cx="1978378" cy="512326"/>
                      </a:xfrm>
                      <a:prstGeom prst="rect">
                        <a:avLst/>
                      </a:prstGeom>
                      <a:noFill/>
                      <a:ln>
                        <a:noFill/>
                      </a:ln>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494524724"/>
              </p:ext>
            </p:extLst>
          </p:nvPr>
        </p:nvGraphicFramePr>
        <p:xfrm>
          <a:off x="4381965" y="2196772"/>
          <a:ext cx="339706" cy="468000"/>
        </p:xfrm>
        <a:graphic>
          <a:graphicData uri="http://schemas.openxmlformats.org/presentationml/2006/ole">
            <mc:AlternateContent xmlns:mc="http://schemas.openxmlformats.org/markup-compatibility/2006">
              <mc:Choice xmlns:v="urn:schemas-microsoft-com:vml" Requires="v">
                <p:oleObj spid="_x0000_s94585" name="公式" r:id="rId6" imgW="164880" imgH="228600" progId="Equation.3">
                  <p:embed/>
                </p:oleObj>
              </mc:Choice>
              <mc:Fallback>
                <p:oleObj name="公式" r:id="rId6" imgW="164880" imgH="228600" progId="Equation.3">
                  <p:embed/>
                  <p:pic>
                    <p:nvPicPr>
                      <p:cNvPr id="0" name=""/>
                      <p:cNvPicPr>
                        <a:picLocks noChangeAspect="1" noChangeArrowheads="1"/>
                      </p:cNvPicPr>
                      <p:nvPr/>
                    </p:nvPicPr>
                    <p:blipFill>
                      <a:blip r:embed="rId7"/>
                      <a:srcRect/>
                      <a:stretch>
                        <a:fillRect/>
                      </a:stretch>
                    </p:blipFill>
                    <p:spPr bwMode="auto">
                      <a:xfrm>
                        <a:off x="4381965" y="2196772"/>
                        <a:ext cx="33970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9058957"/>
              </p:ext>
            </p:extLst>
          </p:nvPr>
        </p:nvGraphicFramePr>
        <p:xfrm>
          <a:off x="5811096" y="3729039"/>
          <a:ext cx="1499658" cy="465137"/>
        </p:xfrm>
        <a:graphic>
          <a:graphicData uri="http://schemas.openxmlformats.org/presentationml/2006/ole">
            <mc:AlternateContent xmlns:mc="http://schemas.openxmlformats.org/markup-compatibility/2006">
              <mc:Choice xmlns:v="urn:schemas-microsoft-com:vml" Requires="v">
                <p:oleObj spid="_x0000_s94586" name="公式" r:id="rId8" imgW="761760" imgH="228600" progId="Equation.3">
                  <p:embed/>
                </p:oleObj>
              </mc:Choice>
              <mc:Fallback>
                <p:oleObj name="公式" r:id="rId8" imgW="761760" imgH="228600" progId="Equation.3">
                  <p:embed/>
                  <p:pic>
                    <p:nvPicPr>
                      <p:cNvPr id="0" name=""/>
                      <p:cNvPicPr>
                        <a:picLocks noChangeAspect="1" noChangeArrowheads="1"/>
                      </p:cNvPicPr>
                      <p:nvPr/>
                    </p:nvPicPr>
                    <p:blipFill>
                      <a:blip r:embed="rId9"/>
                      <a:srcRect/>
                      <a:stretch>
                        <a:fillRect/>
                      </a:stretch>
                    </p:blipFill>
                    <p:spPr bwMode="auto">
                      <a:xfrm>
                        <a:off x="5811096" y="3729039"/>
                        <a:ext cx="1499658" cy="465137"/>
                      </a:xfrm>
                      <a:prstGeom prst="rect">
                        <a:avLst/>
                      </a:prstGeom>
                      <a:noFill/>
                      <a:ln>
                        <a:noFill/>
                      </a:ln>
                    </p:spPr>
                  </p:pic>
                </p:oleObj>
              </mc:Fallback>
            </mc:AlternateContent>
          </a:graphicData>
        </a:graphic>
      </p:graphicFrame>
      <p:pic>
        <p:nvPicPr>
          <p:cNvPr id="26"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8583" y="4672558"/>
            <a:ext cx="4386585" cy="464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3327322" y="5812573"/>
            <a:ext cx="533557" cy="72339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173790" y="6460727"/>
            <a:ext cx="1056242"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31575" y="6496316"/>
            <a:ext cx="1310167" cy="369332"/>
          </a:xfrm>
          <a:prstGeom prst="rect">
            <a:avLst/>
          </a:prstGeom>
          <a:noFill/>
        </p:spPr>
        <p:txBody>
          <a:bodyPr wrap="none" rtlCol="0">
            <a:spAutoFit/>
          </a:bodyPr>
          <a:lstStyle/>
          <a:p>
            <a:r>
              <a:rPr lang="en-US" dirty="0" smtClean="0"/>
              <a:t>Update</a:t>
            </a:r>
            <a:r>
              <a:rPr lang="en-US" altLang="zh-CN" i="1" dirty="0">
                <a:solidFill>
                  <a:srgbClr val="000000"/>
                </a:solidFill>
                <a:latin typeface="Times New Roman" pitchFamily="18" charset="0"/>
                <a:cs typeface="Times New Roman" pitchFamily="18" charset="0"/>
              </a:rPr>
              <a:t> </a:t>
            </a:r>
            <a:r>
              <a:rPr lang="en-US" altLang="zh-CN" b="1" i="1" dirty="0" smtClean="0">
                <a:solidFill>
                  <a:srgbClr val="000000"/>
                </a:solidFill>
                <a:latin typeface="Times New Roman" pitchFamily="18" charset="0"/>
                <a:cs typeface="Times New Roman" pitchFamily="18" charset="0"/>
              </a:rPr>
              <a:t>w</a:t>
            </a:r>
            <a:r>
              <a:rPr lang="en-US" altLang="zh-CN" i="1" baseline="-25000" dirty="0" smtClean="0">
                <a:solidFill>
                  <a:srgbClr val="000000"/>
                </a:solidFill>
                <a:latin typeface="Times New Roman" pitchFamily="18" charset="0"/>
                <a:cs typeface="Times New Roman" pitchFamily="18" charset="0"/>
              </a:rPr>
              <a:t>t+</a:t>
            </a:r>
            <a:r>
              <a:rPr lang="en-US" altLang="zh-CN" baseline="-25000" dirty="0" smtClean="0">
                <a:solidFill>
                  <a:srgbClr val="000000"/>
                </a:solidFill>
                <a:latin typeface="Times New Roman" pitchFamily="18" charset="0"/>
                <a:cs typeface="Times New Roman" pitchFamily="18" charset="0"/>
              </a:rPr>
              <a:t>1</a:t>
            </a:r>
            <a:endParaRPr lang="en-US" dirty="0" smtClean="0"/>
          </a:p>
        </p:txBody>
      </p:sp>
      <p:cxnSp>
        <p:nvCxnSpPr>
          <p:cNvPr id="12" name="Straight Arrow Connector 11"/>
          <p:cNvCxnSpPr/>
          <p:nvPr/>
        </p:nvCxnSpPr>
        <p:spPr>
          <a:xfrm>
            <a:off x="3944046" y="6013300"/>
            <a:ext cx="1555251" cy="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938888" y="6307103"/>
            <a:ext cx="1565569" cy="0"/>
          </a:xfrm>
          <a:prstGeom prst="straightConnector1">
            <a:avLst/>
          </a:prstGeom>
          <a:ln w="158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00705" y="5875055"/>
            <a:ext cx="660400" cy="609600"/>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32427" y="5875055"/>
            <a:ext cx="660400" cy="60960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57850" y="5875055"/>
            <a:ext cx="660400" cy="609600"/>
          </a:xfrm>
          <a:prstGeom prst="rect">
            <a:avLst/>
          </a:prstGeom>
        </p:spPr>
      </p:pic>
      <p:sp>
        <p:nvSpPr>
          <p:cNvPr id="17" name="Rectangle 16"/>
          <p:cNvSpPr/>
          <p:nvPr/>
        </p:nvSpPr>
        <p:spPr>
          <a:xfrm>
            <a:off x="4542629" y="6228020"/>
            <a:ext cx="330540" cy="369332"/>
          </a:xfrm>
          <a:prstGeom prst="rect">
            <a:avLst/>
          </a:prstGeom>
        </p:spPr>
        <p:txBody>
          <a:bodyPr wrap="none">
            <a:spAutoFit/>
          </a:bodyPr>
          <a:lstStyle/>
          <a:p>
            <a:r>
              <a:rPr lang="en-US" altLang="zh-CN" i="1" dirty="0" err="1">
                <a:solidFill>
                  <a:srgbClr val="000000"/>
                </a:solidFill>
                <a:latin typeface="Times New Roman" pitchFamily="18" charset="0"/>
                <a:cs typeface="Times New Roman" pitchFamily="18" charset="0"/>
              </a:rPr>
              <a:t>y</a:t>
            </a:r>
            <a:r>
              <a:rPr lang="en-US" altLang="zh-CN" i="1" baseline="-25000" dirty="0" err="1">
                <a:solidFill>
                  <a:srgbClr val="000000"/>
                </a:solidFill>
                <a:latin typeface="Times New Roman" pitchFamily="18" charset="0"/>
                <a:cs typeface="Times New Roman" pitchFamily="18" charset="0"/>
              </a:rPr>
              <a:t>t</a:t>
            </a:r>
            <a:endParaRPr lang="en-US" dirty="0"/>
          </a:p>
        </p:txBody>
      </p:sp>
      <p:sp>
        <p:nvSpPr>
          <p:cNvPr id="18" name="Rounded Rectangle 17"/>
          <p:cNvSpPr/>
          <p:nvPr/>
        </p:nvSpPr>
        <p:spPr>
          <a:xfrm>
            <a:off x="5589573" y="5799735"/>
            <a:ext cx="533557" cy="723393"/>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user</a:t>
            </a:r>
            <a:endParaRPr lang="en-US" sz="1100" b="1" dirty="0"/>
          </a:p>
        </p:txBody>
      </p:sp>
      <p:graphicFrame>
        <p:nvGraphicFramePr>
          <p:cNvPr id="19" name="Object 18"/>
          <p:cNvGraphicFramePr>
            <a:graphicFrameLocks/>
          </p:cNvGraphicFramePr>
          <p:nvPr>
            <p:extLst>
              <p:ext uri="{D42A27DB-BD31-4B8C-83A1-F6EECF244321}">
                <p14:modId xmlns:p14="http://schemas.microsoft.com/office/powerpoint/2010/main" val="877931412"/>
              </p:ext>
            </p:extLst>
          </p:nvPr>
        </p:nvGraphicFramePr>
        <p:xfrm>
          <a:off x="3446331" y="5904036"/>
          <a:ext cx="342239" cy="468000"/>
        </p:xfrm>
        <a:graphic>
          <a:graphicData uri="http://schemas.openxmlformats.org/presentationml/2006/ole">
            <mc:AlternateContent xmlns:mc="http://schemas.openxmlformats.org/markup-compatibility/2006">
              <mc:Choice xmlns:v="urn:schemas-microsoft-com:vml" Requires="v">
                <p:oleObj spid="_x0000_s94587" name="公式" r:id="rId12" imgW="164880" imgH="228600" progId="Equation.3">
                  <p:embed/>
                </p:oleObj>
              </mc:Choice>
              <mc:Fallback>
                <p:oleObj name="公式" r:id="rId12" imgW="164880" imgH="228600" progId="Equation.3">
                  <p:embed/>
                  <p:pic>
                    <p:nvPicPr>
                      <p:cNvPr id="0" name=""/>
                      <p:cNvPicPr preferRelativeResize="0">
                        <a:picLocks noChangeAspect="1" noChangeArrowheads="1"/>
                      </p:cNvPicPr>
                      <p:nvPr/>
                    </p:nvPicPr>
                    <p:blipFill>
                      <a:blip r:embed="rId13"/>
                      <a:srcRect/>
                      <a:stretch>
                        <a:fillRect/>
                      </a:stretch>
                    </p:blipFill>
                    <p:spPr bwMode="auto">
                      <a:xfrm>
                        <a:off x="3446331" y="5904036"/>
                        <a:ext cx="342239"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78461135"/>
              </p:ext>
            </p:extLst>
          </p:nvPr>
        </p:nvGraphicFramePr>
        <p:xfrm>
          <a:off x="1832654" y="6309321"/>
          <a:ext cx="263128" cy="261937"/>
        </p:xfrm>
        <a:graphic>
          <a:graphicData uri="http://schemas.openxmlformats.org/presentationml/2006/ole">
            <mc:AlternateContent xmlns:mc="http://schemas.openxmlformats.org/markup-compatibility/2006">
              <mc:Choice xmlns:v="urn:schemas-microsoft-com:vml" Requires="v">
                <p:oleObj spid="_x0000_s94588" name="公式" r:id="rId14" imgW="126720" imgH="126720" progId="Equation.3">
                  <p:embed/>
                </p:oleObj>
              </mc:Choice>
              <mc:Fallback>
                <p:oleObj name="公式" r:id="rId14" imgW="126720" imgH="126720" progId="Equation.3">
                  <p:embed/>
                  <p:pic>
                    <p:nvPicPr>
                      <p:cNvPr id="0" name=""/>
                      <p:cNvPicPr>
                        <a:picLocks noChangeAspect="1" noChangeArrowheads="1"/>
                      </p:cNvPicPr>
                      <p:nvPr/>
                    </p:nvPicPr>
                    <p:blipFill>
                      <a:blip r:embed="rId15"/>
                      <a:srcRect/>
                      <a:stretch>
                        <a:fillRect/>
                      </a:stretch>
                    </p:blipFill>
                    <p:spPr bwMode="auto">
                      <a:xfrm>
                        <a:off x="1832654" y="6309321"/>
                        <a:ext cx="26312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p:cNvGraphicFramePr>
          <p:nvPr>
            <p:extLst>
              <p:ext uri="{D42A27DB-BD31-4B8C-83A1-F6EECF244321}">
                <p14:modId xmlns:p14="http://schemas.microsoft.com/office/powerpoint/2010/main" val="592053434"/>
              </p:ext>
            </p:extLst>
          </p:nvPr>
        </p:nvGraphicFramePr>
        <p:xfrm>
          <a:off x="4555729" y="5610470"/>
          <a:ext cx="331919" cy="468313"/>
        </p:xfrm>
        <a:graphic>
          <a:graphicData uri="http://schemas.openxmlformats.org/presentationml/2006/ole">
            <mc:AlternateContent xmlns:mc="http://schemas.openxmlformats.org/markup-compatibility/2006">
              <mc:Choice xmlns:v="urn:schemas-microsoft-com:vml" Requires="v">
                <p:oleObj spid="_x0000_s94589" name="公式" r:id="rId16" imgW="164880" imgH="228600" progId="Equation.3">
                  <p:embed/>
                </p:oleObj>
              </mc:Choice>
              <mc:Fallback>
                <p:oleObj name="公式" r:id="rId16" imgW="164880" imgH="228600" progId="Equation.3">
                  <p:embed/>
                  <p:pic>
                    <p:nvPicPr>
                      <p:cNvPr id="0" name=""/>
                      <p:cNvPicPr preferRelativeResize="0">
                        <a:picLocks noChangeAspect="1" noChangeArrowheads="1"/>
                      </p:cNvPicPr>
                      <p:nvPr/>
                    </p:nvPicPr>
                    <p:blipFill>
                      <a:blip r:embed="rId17"/>
                      <a:srcRect/>
                      <a:stretch>
                        <a:fillRect/>
                      </a:stretch>
                    </p:blipFill>
                    <p:spPr bwMode="auto">
                      <a:xfrm>
                        <a:off x="4555729" y="5610470"/>
                        <a:ext cx="331919"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4" name="TextBox 23"/>
              <p:cNvSpPr txBox="1"/>
              <p:nvPr/>
            </p:nvSpPr>
            <p:spPr>
              <a:xfrm>
                <a:off x="7137243" y="5254604"/>
                <a:ext cx="2496277" cy="694677"/>
              </a:xfrm>
              <a:prstGeom prst="rect">
                <a:avLst/>
              </a:prstGeom>
              <a:noFill/>
              <a:ln>
                <a:solidFill>
                  <a:schemeClr val="accent1"/>
                </a:solidFill>
              </a:ln>
            </p:spPr>
            <p:txBody>
              <a:bodyPr wrap="square" rtlCol="0">
                <a:spAutoFit/>
              </a:bodyPr>
              <a:lstStyle/>
              <a:p>
                <a14:m>
                  <m:oMath xmlns:m="http://schemas.openxmlformats.org/officeDocument/2006/math">
                    <m:r>
                      <a:rPr lang="en-US" b="0" i="1" smtClean="0">
                        <a:latin typeface="Cambria Math"/>
                      </a:rPr>
                      <m:t>𝑂</m:t>
                    </m:r>
                    <m:d>
                      <m:dPr>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a:rPr>
                              <m:t>𝑇</m:t>
                            </m:r>
                          </m:e>
                        </m:rad>
                      </m:e>
                    </m:d>
                  </m:oMath>
                </a14:m>
                <a:r>
                  <a:rPr lang="en-US" dirty="0"/>
                  <a:t> regret bound is established.</a:t>
                </a:r>
              </a:p>
            </p:txBody>
          </p:sp>
        </mc:Choice>
        <mc:Fallback xmlns="">
          <p:sp>
            <p:nvSpPr>
              <p:cNvPr id="24" name="TextBox 23"/>
              <p:cNvSpPr txBox="1">
                <a:spLocks noRot="1" noChangeAspect="1" noMove="1" noResize="1" noEditPoints="1" noAdjustHandles="1" noChangeArrowheads="1" noChangeShapeType="1" noTextEdit="1"/>
              </p:cNvSpPr>
              <p:nvPr/>
            </p:nvSpPr>
            <p:spPr>
              <a:xfrm>
                <a:off x="6588224" y="5254603"/>
                <a:ext cx="2304256" cy="694677"/>
              </a:xfrm>
              <a:prstGeom prst="rect">
                <a:avLst/>
              </a:prstGeom>
              <a:blipFill rotWithShape="1">
                <a:blip r:embed="rId18"/>
                <a:stretch>
                  <a:fillRect l="-2105" b="-12069"/>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42917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childTnLst>
                          </p:cTn>
                        </p:par>
                        <p:par>
                          <p:cTn id="34" fill="hold">
                            <p:stCondLst>
                              <p:cond delay="0"/>
                            </p:stCondLst>
                            <p:childTnLst>
                              <p:par>
                                <p:cTn id="35" presetID="22" presetClass="entr" presetSubtype="2"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7" grpId="0"/>
      <p:bldP spid="18"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Passive-Aggressive </a:t>
            </a:r>
            <a:r>
              <a:rPr lang="en-US" dirty="0"/>
              <a:t>Online Learning</a:t>
            </a:r>
            <a:r>
              <a:rPr lang="en-US" dirty="0" smtClean="0"/>
              <a:t> </a:t>
            </a:r>
            <a:r>
              <a:rPr lang="en-US" sz="3300" dirty="0"/>
              <a:t>(Crammer et al., 2006)</a:t>
            </a:r>
          </a:p>
        </p:txBody>
      </p:sp>
      <p:sp>
        <p:nvSpPr>
          <p:cNvPr id="3" name="Content Placeholder 2"/>
          <p:cNvSpPr>
            <a:spLocks noGrp="1"/>
          </p:cNvSpPr>
          <p:nvPr>
            <p:ph idx="1"/>
          </p:nvPr>
        </p:nvSpPr>
        <p:spPr>
          <a:xfrm>
            <a:off x="495300" y="1484785"/>
            <a:ext cx="8915400" cy="4525963"/>
          </a:xfrm>
        </p:spPr>
        <p:txBody>
          <a:bodyPr/>
          <a:lstStyle/>
          <a:p>
            <a:pPr>
              <a:lnSpc>
                <a:spcPct val="115000"/>
              </a:lnSpc>
            </a:pPr>
            <a:r>
              <a:rPr lang="en-US" altLang="en-US" dirty="0"/>
              <a:t>Each example defines a set of consistent hypotheses:</a:t>
            </a:r>
          </a:p>
          <a:p>
            <a:r>
              <a:rPr lang="en-US" altLang="en-US" dirty="0"/>
              <a:t>The new vector           </a:t>
            </a:r>
            <a:r>
              <a:rPr lang="en-US" altLang="en-US" dirty="0" smtClean="0"/>
              <a:t> is </a:t>
            </a:r>
            <a:r>
              <a:rPr lang="en-US" altLang="en-US" dirty="0"/>
              <a:t>set to be the projection of       </a:t>
            </a:r>
            <a:r>
              <a:rPr lang="en-US" altLang="en-US" dirty="0" smtClean="0"/>
              <a:t>  	onto     </a:t>
            </a:r>
            <a:endParaRPr lang="en-US" altLang="en-US" dirty="0"/>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52</a:t>
            </a:fld>
            <a:endParaRPr lang="en-US"/>
          </a:p>
        </p:txBody>
      </p:sp>
      <p:pic>
        <p:nvPicPr>
          <p:cNvPr id="5" name="Picture 44" descr="txp_fig"/>
          <p:cNvPicPr>
            <a:picLocks noChangeAspect="1" noChangeArrowheads="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949558" y="3390411"/>
            <a:ext cx="469503"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7" descr="txp_fig"/>
          <p:cNvPicPr>
            <a:picLocks noChangeAspect="1" noChangeArrowheads="1"/>
          </p:cNvPicPr>
          <p:nvPr>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399110" y="3352310"/>
            <a:ext cx="997479"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0" descr="txp_fig"/>
          <p:cNvPicPr>
            <a:picLocks noChangeAspect="1" noChangeArrowheads="1"/>
          </p:cNvPicPr>
          <p:nvPr>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14661" y="3789042"/>
            <a:ext cx="7860764" cy="56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7"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236809" y="2254895"/>
            <a:ext cx="457980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9" descr="txp_fig"/>
          <p:cNvPicPr>
            <a:picLocks noChangeAspect="1" noChangeArrowheads="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3492896" y="2933148"/>
            <a:ext cx="1000919"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2"/>
          <p:cNvSpPr txBox="1">
            <a:spLocks noChangeAspect="1" noChangeArrowheads="1"/>
          </p:cNvSpPr>
          <p:nvPr/>
        </p:nvSpPr>
        <p:spPr bwMode="auto">
          <a:xfrm>
            <a:off x="187458" y="4364906"/>
            <a:ext cx="200011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279525">
              <a:defRPr>
                <a:solidFill>
                  <a:schemeClr val="tx1"/>
                </a:solidFill>
                <a:latin typeface="Arial" pitchFamily="34" charset="0"/>
                <a:cs typeface="Arial" pitchFamily="34" charset="0"/>
              </a:defRPr>
            </a:lvl1pPr>
            <a:lvl2pPr defTabSz="1279525">
              <a:defRPr>
                <a:solidFill>
                  <a:schemeClr val="tx1"/>
                </a:solidFill>
                <a:latin typeface="Arial" pitchFamily="34" charset="0"/>
                <a:cs typeface="Arial" pitchFamily="34" charset="0"/>
              </a:defRPr>
            </a:lvl2pPr>
            <a:lvl3pPr defTabSz="1279525">
              <a:defRPr>
                <a:solidFill>
                  <a:schemeClr val="tx1"/>
                </a:solidFill>
                <a:latin typeface="Arial" pitchFamily="34" charset="0"/>
                <a:cs typeface="Arial" pitchFamily="34" charset="0"/>
              </a:defRPr>
            </a:lvl3pPr>
            <a:lvl4pPr defTabSz="1279525">
              <a:defRPr>
                <a:solidFill>
                  <a:schemeClr val="tx1"/>
                </a:solidFill>
                <a:latin typeface="Arial" pitchFamily="34" charset="0"/>
                <a:cs typeface="Arial" pitchFamily="34" charset="0"/>
              </a:defRPr>
            </a:lvl4pPr>
            <a:lvl5pPr defTabSz="1279525">
              <a:defRPr>
                <a:solidFill>
                  <a:schemeClr val="tx1"/>
                </a:solidFill>
                <a:latin typeface="Arial" pitchFamily="34" charset="0"/>
                <a:cs typeface="Arial" pitchFamily="34" charset="0"/>
              </a:defRPr>
            </a:lvl5pPr>
            <a:lvl6pPr defTabSz="1279525" fontAlgn="base">
              <a:spcBef>
                <a:spcPct val="0"/>
              </a:spcBef>
              <a:spcAft>
                <a:spcPct val="0"/>
              </a:spcAft>
              <a:defRPr>
                <a:solidFill>
                  <a:schemeClr val="tx1"/>
                </a:solidFill>
                <a:latin typeface="Arial" pitchFamily="34" charset="0"/>
                <a:cs typeface="Arial" pitchFamily="34" charset="0"/>
              </a:defRPr>
            </a:lvl6pPr>
            <a:lvl7pPr defTabSz="1279525" fontAlgn="base">
              <a:spcBef>
                <a:spcPct val="0"/>
              </a:spcBef>
              <a:spcAft>
                <a:spcPct val="0"/>
              </a:spcAft>
              <a:defRPr>
                <a:solidFill>
                  <a:schemeClr val="tx1"/>
                </a:solidFill>
                <a:latin typeface="Arial" pitchFamily="34" charset="0"/>
                <a:cs typeface="Arial" pitchFamily="34" charset="0"/>
              </a:defRPr>
            </a:lvl7pPr>
            <a:lvl8pPr defTabSz="1279525" fontAlgn="base">
              <a:spcBef>
                <a:spcPct val="0"/>
              </a:spcBef>
              <a:spcAft>
                <a:spcPct val="0"/>
              </a:spcAft>
              <a:defRPr>
                <a:solidFill>
                  <a:schemeClr val="tx1"/>
                </a:solidFill>
                <a:latin typeface="Arial" pitchFamily="34" charset="0"/>
                <a:cs typeface="Arial" pitchFamily="34" charset="0"/>
              </a:defRPr>
            </a:lvl8pPr>
            <a:lvl9pPr defTabSz="1279525" fontAlgn="base">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en-US" sz="2100" dirty="0">
                <a:solidFill>
                  <a:srgbClr val="990000"/>
                </a:solidFill>
              </a:rPr>
              <a:t>Classification</a:t>
            </a:r>
          </a:p>
        </p:txBody>
      </p:sp>
      <p:sp>
        <p:nvSpPr>
          <p:cNvPr id="11" name="Text Box 13"/>
          <p:cNvSpPr txBox="1">
            <a:spLocks noChangeAspect="1" noChangeArrowheads="1"/>
          </p:cNvSpPr>
          <p:nvPr/>
        </p:nvSpPr>
        <p:spPr bwMode="auto">
          <a:xfrm>
            <a:off x="3006196" y="4364906"/>
            <a:ext cx="202591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279525">
              <a:defRPr>
                <a:solidFill>
                  <a:schemeClr val="tx1"/>
                </a:solidFill>
                <a:latin typeface="Arial" pitchFamily="34" charset="0"/>
                <a:cs typeface="Arial" pitchFamily="34" charset="0"/>
              </a:defRPr>
            </a:lvl1pPr>
            <a:lvl2pPr defTabSz="1279525">
              <a:defRPr>
                <a:solidFill>
                  <a:schemeClr val="tx1"/>
                </a:solidFill>
                <a:latin typeface="Arial" pitchFamily="34" charset="0"/>
                <a:cs typeface="Arial" pitchFamily="34" charset="0"/>
              </a:defRPr>
            </a:lvl2pPr>
            <a:lvl3pPr defTabSz="1279525">
              <a:defRPr>
                <a:solidFill>
                  <a:schemeClr val="tx1"/>
                </a:solidFill>
                <a:latin typeface="Arial" pitchFamily="34" charset="0"/>
                <a:cs typeface="Arial" pitchFamily="34" charset="0"/>
              </a:defRPr>
            </a:lvl3pPr>
            <a:lvl4pPr defTabSz="1279525">
              <a:defRPr>
                <a:solidFill>
                  <a:schemeClr val="tx1"/>
                </a:solidFill>
                <a:latin typeface="Arial" pitchFamily="34" charset="0"/>
                <a:cs typeface="Arial" pitchFamily="34" charset="0"/>
              </a:defRPr>
            </a:lvl4pPr>
            <a:lvl5pPr defTabSz="1279525">
              <a:defRPr>
                <a:solidFill>
                  <a:schemeClr val="tx1"/>
                </a:solidFill>
                <a:latin typeface="Arial" pitchFamily="34" charset="0"/>
                <a:cs typeface="Arial" pitchFamily="34" charset="0"/>
              </a:defRPr>
            </a:lvl5pPr>
            <a:lvl6pPr defTabSz="1279525" fontAlgn="base">
              <a:spcBef>
                <a:spcPct val="0"/>
              </a:spcBef>
              <a:spcAft>
                <a:spcPct val="0"/>
              </a:spcAft>
              <a:defRPr>
                <a:solidFill>
                  <a:schemeClr val="tx1"/>
                </a:solidFill>
                <a:latin typeface="Arial" pitchFamily="34" charset="0"/>
                <a:cs typeface="Arial" pitchFamily="34" charset="0"/>
              </a:defRPr>
            </a:lvl6pPr>
            <a:lvl7pPr defTabSz="1279525" fontAlgn="base">
              <a:spcBef>
                <a:spcPct val="0"/>
              </a:spcBef>
              <a:spcAft>
                <a:spcPct val="0"/>
              </a:spcAft>
              <a:defRPr>
                <a:solidFill>
                  <a:schemeClr val="tx1"/>
                </a:solidFill>
                <a:latin typeface="Arial" pitchFamily="34" charset="0"/>
                <a:cs typeface="Arial" pitchFamily="34" charset="0"/>
              </a:defRPr>
            </a:lvl7pPr>
            <a:lvl8pPr defTabSz="1279525" fontAlgn="base">
              <a:spcBef>
                <a:spcPct val="0"/>
              </a:spcBef>
              <a:spcAft>
                <a:spcPct val="0"/>
              </a:spcAft>
              <a:defRPr>
                <a:solidFill>
                  <a:schemeClr val="tx1"/>
                </a:solidFill>
                <a:latin typeface="Arial" pitchFamily="34" charset="0"/>
                <a:cs typeface="Arial" pitchFamily="34" charset="0"/>
              </a:defRPr>
            </a:lvl8pPr>
            <a:lvl9pPr defTabSz="1279525" fontAlgn="base">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en-US" sz="2100" dirty="0">
                <a:solidFill>
                  <a:srgbClr val="990000"/>
                </a:solidFill>
              </a:rPr>
              <a:t>Regression</a:t>
            </a:r>
          </a:p>
        </p:txBody>
      </p:sp>
      <p:sp>
        <p:nvSpPr>
          <p:cNvPr id="12" name="Text Box 14"/>
          <p:cNvSpPr txBox="1">
            <a:spLocks noChangeAspect="1" noChangeArrowheads="1"/>
          </p:cNvSpPr>
          <p:nvPr/>
        </p:nvSpPr>
        <p:spPr bwMode="auto">
          <a:xfrm>
            <a:off x="6112140" y="4364906"/>
            <a:ext cx="2323439"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279525">
              <a:defRPr>
                <a:solidFill>
                  <a:schemeClr val="tx1"/>
                </a:solidFill>
                <a:latin typeface="Arial" pitchFamily="34" charset="0"/>
                <a:cs typeface="Arial" pitchFamily="34" charset="0"/>
              </a:defRPr>
            </a:lvl1pPr>
            <a:lvl2pPr defTabSz="1279525">
              <a:defRPr>
                <a:solidFill>
                  <a:schemeClr val="tx1"/>
                </a:solidFill>
                <a:latin typeface="Arial" pitchFamily="34" charset="0"/>
                <a:cs typeface="Arial" pitchFamily="34" charset="0"/>
              </a:defRPr>
            </a:lvl2pPr>
            <a:lvl3pPr defTabSz="1279525">
              <a:defRPr>
                <a:solidFill>
                  <a:schemeClr val="tx1"/>
                </a:solidFill>
                <a:latin typeface="Arial" pitchFamily="34" charset="0"/>
                <a:cs typeface="Arial" pitchFamily="34" charset="0"/>
              </a:defRPr>
            </a:lvl3pPr>
            <a:lvl4pPr defTabSz="1279525">
              <a:defRPr>
                <a:solidFill>
                  <a:schemeClr val="tx1"/>
                </a:solidFill>
                <a:latin typeface="Arial" pitchFamily="34" charset="0"/>
                <a:cs typeface="Arial" pitchFamily="34" charset="0"/>
              </a:defRPr>
            </a:lvl4pPr>
            <a:lvl5pPr defTabSz="1279525">
              <a:defRPr>
                <a:solidFill>
                  <a:schemeClr val="tx1"/>
                </a:solidFill>
                <a:latin typeface="Arial" pitchFamily="34" charset="0"/>
                <a:cs typeface="Arial" pitchFamily="34" charset="0"/>
              </a:defRPr>
            </a:lvl5pPr>
            <a:lvl6pPr defTabSz="1279525" fontAlgn="base">
              <a:spcBef>
                <a:spcPct val="0"/>
              </a:spcBef>
              <a:spcAft>
                <a:spcPct val="0"/>
              </a:spcAft>
              <a:defRPr>
                <a:solidFill>
                  <a:schemeClr val="tx1"/>
                </a:solidFill>
                <a:latin typeface="Arial" pitchFamily="34" charset="0"/>
                <a:cs typeface="Arial" pitchFamily="34" charset="0"/>
              </a:defRPr>
            </a:lvl6pPr>
            <a:lvl7pPr defTabSz="1279525" fontAlgn="base">
              <a:spcBef>
                <a:spcPct val="0"/>
              </a:spcBef>
              <a:spcAft>
                <a:spcPct val="0"/>
              </a:spcAft>
              <a:defRPr>
                <a:solidFill>
                  <a:schemeClr val="tx1"/>
                </a:solidFill>
                <a:latin typeface="Arial" pitchFamily="34" charset="0"/>
                <a:cs typeface="Arial" pitchFamily="34" charset="0"/>
              </a:defRPr>
            </a:lvl7pPr>
            <a:lvl8pPr defTabSz="1279525" fontAlgn="base">
              <a:spcBef>
                <a:spcPct val="0"/>
              </a:spcBef>
              <a:spcAft>
                <a:spcPct val="0"/>
              </a:spcAft>
              <a:defRPr>
                <a:solidFill>
                  <a:schemeClr val="tx1"/>
                </a:solidFill>
                <a:latin typeface="Arial" pitchFamily="34" charset="0"/>
                <a:cs typeface="Arial" pitchFamily="34" charset="0"/>
              </a:defRPr>
            </a:lvl8pPr>
            <a:lvl9pPr defTabSz="1279525" fontAlgn="base">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en-US" sz="2100">
                <a:solidFill>
                  <a:srgbClr val="990000"/>
                </a:solidFill>
              </a:rPr>
              <a:t>Uniclass</a:t>
            </a:r>
          </a:p>
        </p:txBody>
      </p:sp>
      <p:sp>
        <p:nvSpPr>
          <p:cNvPr id="13" name="Rectangle 23"/>
          <p:cNvSpPr>
            <a:spLocks noChangeAspect="1" noChangeArrowheads="1"/>
          </p:cNvSpPr>
          <p:nvPr/>
        </p:nvSpPr>
        <p:spPr bwMode="auto">
          <a:xfrm rot="3024147">
            <a:off x="1483056" y="5372506"/>
            <a:ext cx="1933575" cy="651801"/>
          </a:xfrm>
          <a:prstGeom prst="rect">
            <a:avLst/>
          </a:prstGeom>
          <a:gradFill rotWithShape="1">
            <a:gsLst>
              <a:gs pos="0">
                <a:srgbClr val="FFFF66"/>
              </a:gs>
              <a:gs pos="100000">
                <a:srgbClr val="FFFF66">
                  <a:gamma/>
                  <a:shade val="12157"/>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24"/>
          <p:cNvSpPr>
            <a:spLocks noChangeAspect="1" noChangeShapeType="1"/>
          </p:cNvSpPr>
          <p:nvPr/>
        </p:nvSpPr>
        <p:spPr bwMode="auto">
          <a:xfrm rot="3024147">
            <a:off x="1232827" y="5888906"/>
            <a:ext cx="19335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Rectangle 28"/>
          <p:cNvSpPr>
            <a:spLocks noChangeAspect="1" noChangeArrowheads="1"/>
          </p:cNvSpPr>
          <p:nvPr/>
        </p:nvSpPr>
        <p:spPr bwMode="auto">
          <a:xfrm rot="2964554">
            <a:off x="4558044" y="5412854"/>
            <a:ext cx="1933575" cy="717154"/>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9"/>
          <p:cNvSpPr>
            <a:spLocks noChangeAspect="1" noChangeShapeType="1"/>
          </p:cNvSpPr>
          <p:nvPr/>
        </p:nvSpPr>
        <p:spPr bwMode="auto">
          <a:xfrm rot="2964554">
            <a:off x="4287177" y="5985744"/>
            <a:ext cx="19335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30"/>
          <p:cNvSpPr>
            <a:spLocks noChangeAspect="1" noChangeShapeType="1"/>
          </p:cNvSpPr>
          <p:nvPr/>
        </p:nvSpPr>
        <p:spPr bwMode="auto">
          <a:xfrm rot="2964554">
            <a:off x="4808273" y="5572994"/>
            <a:ext cx="193357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Oval 33"/>
          <p:cNvSpPr>
            <a:spLocks noChangeAspect="1" noChangeArrowheads="1"/>
          </p:cNvSpPr>
          <p:nvPr/>
        </p:nvSpPr>
        <p:spPr bwMode="auto">
          <a:xfrm rot="2799377">
            <a:off x="8308579" y="4890898"/>
            <a:ext cx="1244600" cy="1348317"/>
          </a:xfrm>
          <a:prstGeom prst="ellipse">
            <a:avLst/>
          </a:prstGeom>
          <a:solidFill>
            <a:srgbClr val="FFFF66"/>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5"/>
          <p:cNvSpPr>
            <a:spLocks noChangeAspect="1" noChangeShapeType="1"/>
          </p:cNvSpPr>
          <p:nvPr/>
        </p:nvSpPr>
        <p:spPr bwMode="auto">
          <a:xfrm rot="3024147" flipV="1">
            <a:off x="1744729" y="5697281"/>
            <a:ext cx="0" cy="1205575"/>
          </a:xfrm>
          <a:prstGeom prst="line">
            <a:avLst/>
          </a:prstGeom>
          <a:noFill/>
          <a:ln w="571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31"/>
          <p:cNvSpPr>
            <a:spLocks noChangeAspect="1" noChangeShapeType="1"/>
          </p:cNvSpPr>
          <p:nvPr/>
        </p:nvSpPr>
        <p:spPr bwMode="auto">
          <a:xfrm rot="2964554" flipV="1">
            <a:off x="4804239" y="5756020"/>
            <a:ext cx="0" cy="1205573"/>
          </a:xfrm>
          <a:prstGeom prst="line">
            <a:avLst/>
          </a:prstGeom>
          <a:noFill/>
          <a:ln w="571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34"/>
          <p:cNvSpPr>
            <a:spLocks noChangeAspect="1" noChangeShapeType="1"/>
          </p:cNvSpPr>
          <p:nvPr/>
        </p:nvSpPr>
        <p:spPr bwMode="auto">
          <a:xfrm rot="2799377" flipV="1">
            <a:off x="7989293" y="5760782"/>
            <a:ext cx="0" cy="1205573"/>
          </a:xfrm>
          <a:prstGeom prst="line">
            <a:avLst/>
          </a:prstGeom>
          <a:noFill/>
          <a:ln w="571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 name="Picture 57" descr="txp_fi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712913" y="5025306"/>
            <a:ext cx="68619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8" descr="txp_fig"/>
          <p:cNvPicPr>
            <a:picLocks noChangeAspect="1" noChangeArrowheads="1"/>
          </p:cNvPicPr>
          <p:nvPr>
            <p:custDataLst>
              <p:tags r:id="rId7"/>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4609042" y="5020544"/>
            <a:ext cx="686197"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9" descr="txp_fig"/>
          <p:cNvPicPr>
            <a:picLocks noChangeAspect="1" noChangeArrowheads="1"/>
          </p:cNvPicPr>
          <p:nvPr>
            <p:custDataLst>
              <p:tags r:id="rId8"/>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8485453" y="5247556"/>
            <a:ext cx="68619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0"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353477" y="5776193"/>
            <a:ext cx="620844"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2" descr="txp_fig"/>
          <p:cNvPicPr>
            <a:picLocks noChangeAspect="1" noChangeArrowheads="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803143" y="6511206"/>
            <a:ext cx="309563" cy="20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3"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388909" y="5826993"/>
            <a:ext cx="62084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4" descr="txp_fig"/>
          <p:cNvPicPr>
            <a:picLocks noChangeAspect="1" noChangeArrowheads="1"/>
          </p:cNvPicPr>
          <p:nvPr>
            <p:custDataLst>
              <p:tags r:id="rId12"/>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3838575" y="6562006"/>
            <a:ext cx="309563" cy="20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5" descr="txp_fig"/>
          <p:cNvPicPr>
            <a:picLocks noChangeAspect="1" noChangeArrowheads="1"/>
          </p:cNvPicPr>
          <p:nvPr>
            <p:custDataLst>
              <p:tags r:id="rId13"/>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584281" y="5766668"/>
            <a:ext cx="62084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66" descr="txp_fig"/>
          <p:cNvPicPr>
            <a:picLocks noChangeAspect="1" noChangeArrowheads="1"/>
          </p:cNvPicPr>
          <p:nvPr>
            <p:custDataLst>
              <p:tags r:id="rId14"/>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070064" y="6535019"/>
            <a:ext cx="309563"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170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sz="4000" dirty="0"/>
              <a:t>Passive-Aggressive</a:t>
            </a:r>
          </a:p>
        </p:txBody>
      </p:sp>
      <p:sp>
        <p:nvSpPr>
          <p:cNvPr id="40969" name="Oval 9"/>
          <p:cNvSpPr>
            <a:spLocks noChangeAspect="1" noChangeArrowheads="1"/>
          </p:cNvSpPr>
          <p:nvPr/>
        </p:nvSpPr>
        <p:spPr bwMode="auto">
          <a:xfrm rot="2799377">
            <a:off x="1615480" y="3376679"/>
            <a:ext cx="1789113" cy="1938206"/>
          </a:xfrm>
          <a:prstGeom prst="ellipse">
            <a:avLst/>
          </a:prstGeom>
          <a:solidFill>
            <a:srgbClr val="FFFF66"/>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0971" name="Picture 11"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869415" y="3889375"/>
            <a:ext cx="98716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975" name="Group 15"/>
          <p:cNvGrpSpPr>
            <a:grpSpLocks noChangeAspect="1"/>
          </p:cNvGrpSpPr>
          <p:nvPr/>
        </p:nvGrpSpPr>
        <p:grpSpPr bwMode="auto">
          <a:xfrm>
            <a:off x="5317596" y="3451226"/>
            <a:ext cx="3644239" cy="2587625"/>
            <a:chOff x="642" y="1814"/>
            <a:chExt cx="1474" cy="1134"/>
          </a:xfrm>
        </p:grpSpPr>
        <p:sp>
          <p:nvSpPr>
            <p:cNvPr id="40976" name="Oval 16"/>
            <p:cNvSpPr>
              <a:spLocks noChangeAspect="1" noChangeArrowheads="1"/>
            </p:cNvSpPr>
            <p:nvPr/>
          </p:nvSpPr>
          <p:spPr bwMode="auto">
            <a:xfrm rot="2799377">
              <a:off x="1332" y="1814"/>
              <a:ext cx="784" cy="784"/>
            </a:xfrm>
            <a:prstGeom prst="ellipse">
              <a:avLst/>
            </a:prstGeom>
            <a:solidFill>
              <a:srgbClr val="FFFF66"/>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7" name="Line 17"/>
            <p:cNvSpPr>
              <a:spLocks noChangeAspect="1" noChangeShapeType="1"/>
            </p:cNvSpPr>
            <p:nvPr/>
          </p:nvSpPr>
          <p:spPr bwMode="auto">
            <a:xfrm rot="2799377" flipV="1">
              <a:off x="1177" y="2358"/>
              <a:ext cx="0" cy="701"/>
            </a:xfrm>
            <a:prstGeom prst="line">
              <a:avLst/>
            </a:prstGeom>
            <a:noFill/>
            <a:ln w="571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0978" name="Picture 18"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465" y="2006"/>
              <a:ext cx="399"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79" name="Picture 19"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41" y="2333"/>
              <a:ext cx="36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0" name="Picture 20" descr="txp_fig"/>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42" y="2817"/>
              <a:ext cx="180"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981" name="Oval 21"/>
          <p:cNvSpPr>
            <a:spLocks noChangeArrowheads="1"/>
          </p:cNvSpPr>
          <p:nvPr/>
        </p:nvSpPr>
        <p:spPr bwMode="auto">
          <a:xfrm>
            <a:off x="2387071" y="4978400"/>
            <a:ext cx="158221" cy="1460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0983" name="Picture 23" descr="j0160348[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73106" y="1595439"/>
            <a:ext cx="1552971" cy="1328737"/>
          </a:xfrm>
          <a:prstGeom prst="rect">
            <a:avLst/>
          </a:prstGeom>
          <a:noFill/>
          <a:extLst>
            <a:ext uri="{909E8E84-426E-40DD-AFC4-6F175D3DCCD1}">
              <a14:hiddenFill xmlns:a14="http://schemas.microsoft.com/office/drawing/2010/main">
                <a:solidFill>
                  <a:srgbClr val="FFFFFF"/>
                </a:solidFill>
              </a14:hiddenFill>
            </a:ext>
          </a:extLst>
        </p:spPr>
      </p:pic>
      <p:pic>
        <p:nvPicPr>
          <p:cNvPr id="40984" name="Picture 24" descr="j011253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26565" y="1438276"/>
            <a:ext cx="1337998"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5" name="Picture 25" descr="txp_fig"/>
          <p:cNvPicPr>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637242" y="5378450"/>
            <a:ext cx="2005277"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889B3E5E-9888-410B-8750-2191BA36B2F2}" type="slidenum">
              <a:rPr lang="en-US" smtClean="0"/>
              <a:t>53</a:t>
            </a:fld>
            <a:endParaRPr lang="en-US"/>
          </a:p>
        </p:txBody>
      </p:sp>
    </p:spTree>
    <p:extLst>
      <p:ext uri="{BB962C8B-B14F-4D97-AF65-F5344CB8AC3E}">
        <p14:creationId xmlns:p14="http://schemas.microsoft.com/office/powerpoint/2010/main" val="2854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fade">
                                      <p:cBhvr>
                                        <p:cTn id="7" dur="500"/>
                                        <p:tgtEl>
                                          <p:spTgt spid="40975"/>
                                        </p:tgtEl>
                                      </p:cBhvr>
                                    </p:animEffect>
                                  </p:childTnLst>
                                </p:cTn>
                              </p:par>
                              <p:par>
                                <p:cTn id="8" presetID="10" presetClass="entr" presetSubtype="0" fill="hold" nodeType="withEffect">
                                  <p:stCondLst>
                                    <p:cond delay="0"/>
                                  </p:stCondLst>
                                  <p:childTnLst>
                                    <p:set>
                                      <p:cBhvr>
                                        <p:cTn id="9" dur="1" fill="hold">
                                          <p:stCondLst>
                                            <p:cond delay="0"/>
                                          </p:stCondLst>
                                        </p:cTn>
                                        <p:tgtEl>
                                          <p:spTgt spid="40984"/>
                                        </p:tgtEl>
                                        <p:attrNameLst>
                                          <p:attrName>style.visibility</p:attrName>
                                        </p:attrNameLst>
                                      </p:cBhvr>
                                      <p:to>
                                        <p:strVal val="visible"/>
                                      </p:to>
                                    </p:set>
                                    <p:animEffect transition="in" filter="fade">
                                      <p:cBhvr>
                                        <p:cTn id="10" dur="500"/>
                                        <p:tgtEl>
                                          <p:spTgt spid="40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Passive Aggressive Online Learning</a:t>
            </a:r>
            <a:br>
              <a:rPr lang="en-US" altLang="zh-CN" dirty="0"/>
            </a:br>
            <a:r>
              <a:rPr lang="en-US" altLang="zh-CN" sz="3300" dirty="0"/>
              <a:t>(Crammer et al., 2006)</a:t>
            </a:r>
            <a:endParaRPr lang="zh-CN" altLang="en-US" dirty="0"/>
          </a:p>
        </p:txBody>
      </p:sp>
      <p:sp>
        <p:nvSpPr>
          <p:cNvPr id="4" name="Content Placeholder 3"/>
          <p:cNvSpPr>
            <a:spLocks noGrp="1"/>
          </p:cNvSpPr>
          <p:nvPr>
            <p:ph sz="half" idx="1"/>
          </p:nvPr>
        </p:nvSpPr>
        <p:spPr/>
        <p:txBody>
          <a:bodyPr/>
          <a:lstStyle/>
          <a:p>
            <a:r>
              <a:rPr lang="en-US" altLang="zh-CN" dirty="0" smtClean="0"/>
              <a:t>PA (Binary classification)</a:t>
            </a:r>
          </a:p>
          <a:p>
            <a:endParaRPr lang="en-US" altLang="zh-CN" dirty="0"/>
          </a:p>
          <a:p>
            <a:endParaRPr lang="en-US" altLang="zh-CN" dirty="0" smtClean="0"/>
          </a:p>
          <a:p>
            <a:r>
              <a:rPr lang="en-US" altLang="zh-CN" dirty="0" smtClean="0"/>
              <a:t>PA-I (C-SVM)</a:t>
            </a:r>
          </a:p>
          <a:p>
            <a:endParaRPr lang="en-US" altLang="zh-CN" dirty="0"/>
          </a:p>
          <a:p>
            <a:endParaRPr lang="en-US" altLang="zh-CN" dirty="0" smtClean="0"/>
          </a:p>
          <a:p>
            <a:r>
              <a:rPr lang="en-US" altLang="zh-CN" dirty="0" smtClean="0"/>
              <a:t>PA-II (Relaxed C-SVM)</a:t>
            </a:r>
            <a:endParaRPr lang="zh-CN" altLang="en-US" dirty="0"/>
          </a:p>
        </p:txBody>
      </p:sp>
      <p:sp>
        <p:nvSpPr>
          <p:cNvPr id="5" name="Content Placeholder 4"/>
          <p:cNvSpPr>
            <a:spLocks noGrp="1"/>
          </p:cNvSpPr>
          <p:nvPr>
            <p:ph sz="half" idx="2"/>
          </p:nvPr>
        </p:nvSpPr>
        <p:spPr/>
        <p:txBody>
          <a:bodyPr/>
          <a:lstStyle/>
          <a:p>
            <a:r>
              <a:rPr lang="en-US" altLang="zh-CN" dirty="0" smtClean="0"/>
              <a:t>Closed-form solution</a:t>
            </a:r>
          </a:p>
          <a:p>
            <a:endParaRPr lang="en-US" altLang="zh-CN" dirty="0" smtClean="0"/>
          </a:p>
          <a:p>
            <a:endParaRPr lang="en-US" altLang="zh-CN" dirty="0"/>
          </a:p>
          <a:p>
            <a:endParaRPr lang="en-US" altLang="zh-CN" dirty="0" smtClean="0"/>
          </a:p>
        </p:txBody>
      </p:sp>
      <p:sp>
        <p:nvSpPr>
          <p:cNvPr id="3" name="Slide Number Placeholder 2"/>
          <p:cNvSpPr>
            <a:spLocks noGrp="1"/>
          </p:cNvSpPr>
          <p:nvPr>
            <p:ph type="sldNum" sz="quarter" idx="12"/>
          </p:nvPr>
        </p:nvSpPr>
        <p:spPr/>
        <p:txBody>
          <a:bodyPr/>
          <a:lstStyle/>
          <a:p>
            <a:fld id="{889B3E5E-9888-410B-8750-2191BA36B2F2}" type="slidenum">
              <a:rPr lang="en-US" smtClean="0"/>
              <a:t>54</a:t>
            </a:fld>
            <a:endParaRPr lang="en-US"/>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69" y="3615680"/>
            <a:ext cx="357028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59" y="2055888"/>
            <a:ext cx="2920206"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558" y="2636912"/>
            <a:ext cx="2332038"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669" y="4184074"/>
            <a:ext cx="33432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558" y="5112221"/>
            <a:ext cx="354965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558" y="5774780"/>
            <a:ext cx="22701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3087" y="2348881"/>
            <a:ext cx="3225641"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1095" y="3053700"/>
            <a:ext cx="3359785" cy="145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11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4"/>
                                        </p:tgtEl>
                                        <p:attrNameLst>
                                          <p:attrName>style.visibility</p:attrName>
                                        </p:attrNameLst>
                                      </p:cBhvr>
                                      <p:to>
                                        <p:strVal val="visible"/>
                                      </p:to>
                                    </p:set>
                                    <p:animEffect transition="in" filter="fade">
                                      <p:cBhvr>
                                        <p:cTn id="10" dur="500"/>
                                        <p:tgtEl>
                                          <p:spTgt spid="66564"/>
                                        </p:tgtEl>
                                      </p:cBhvr>
                                    </p:animEffect>
                                  </p:childTnLst>
                                </p:cTn>
                              </p:par>
                              <p:par>
                                <p:cTn id="11" presetID="10" presetClass="entr" presetSubtype="0" fill="hold" nodeType="withEffect">
                                  <p:stCondLst>
                                    <p:cond delay="0"/>
                                  </p:stCondLst>
                                  <p:childTnLst>
                                    <p:set>
                                      <p:cBhvr>
                                        <p:cTn id="12" dur="1" fill="hold">
                                          <p:stCondLst>
                                            <p:cond delay="0"/>
                                          </p:stCondLst>
                                        </p:cTn>
                                        <p:tgtEl>
                                          <p:spTgt spid="66565"/>
                                        </p:tgtEl>
                                        <p:attrNameLst>
                                          <p:attrName>style.visibility</p:attrName>
                                        </p:attrNameLst>
                                      </p:cBhvr>
                                      <p:to>
                                        <p:strVal val="visible"/>
                                      </p:to>
                                    </p:set>
                                    <p:animEffect transition="in" filter="fade">
                                      <p:cBhvr>
                                        <p:cTn id="13" dur="500"/>
                                        <p:tgtEl>
                                          <p:spTgt spid="665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6563"/>
                                        </p:tgtEl>
                                        <p:attrNameLst>
                                          <p:attrName>style.visibility</p:attrName>
                                        </p:attrNameLst>
                                      </p:cBhvr>
                                      <p:to>
                                        <p:strVal val="visible"/>
                                      </p:to>
                                    </p:set>
                                    <p:animEffect transition="in" filter="fade">
                                      <p:cBhvr>
                                        <p:cTn id="21" dur="500"/>
                                        <p:tgtEl>
                                          <p:spTgt spid="66563"/>
                                        </p:tgtEl>
                                      </p:cBhvr>
                                    </p:animEffect>
                                  </p:childTnLst>
                                </p:cTn>
                              </p:par>
                              <p:par>
                                <p:cTn id="22" presetID="10" presetClass="entr" presetSubtype="0" fill="hold" nodeType="withEffect">
                                  <p:stCondLst>
                                    <p:cond delay="0"/>
                                  </p:stCondLst>
                                  <p:childTnLst>
                                    <p:set>
                                      <p:cBhvr>
                                        <p:cTn id="23" dur="1" fill="hold">
                                          <p:stCondLst>
                                            <p:cond delay="0"/>
                                          </p:stCondLst>
                                        </p:cTn>
                                        <p:tgtEl>
                                          <p:spTgt spid="66566"/>
                                        </p:tgtEl>
                                        <p:attrNameLst>
                                          <p:attrName>style.visibility</p:attrName>
                                        </p:attrNameLst>
                                      </p:cBhvr>
                                      <p:to>
                                        <p:strVal val="visible"/>
                                      </p:to>
                                    </p:set>
                                    <p:animEffect transition="in" filter="fade">
                                      <p:cBhvr>
                                        <p:cTn id="24" dur="500"/>
                                        <p:tgtEl>
                                          <p:spTgt spid="665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6567"/>
                                        </p:tgtEl>
                                        <p:attrNameLst>
                                          <p:attrName>style.visibility</p:attrName>
                                        </p:attrNameLst>
                                      </p:cBhvr>
                                      <p:to>
                                        <p:strVal val="visible"/>
                                      </p:to>
                                    </p:set>
                                    <p:animEffect transition="in" filter="fade">
                                      <p:cBhvr>
                                        <p:cTn id="32" dur="500"/>
                                        <p:tgtEl>
                                          <p:spTgt spid="66567"/>
                                        </p:tgtEl>
                                      </p:cBhvr>
                                    </p:animEffect>
                                  </p:childTnLst>
                                </p:cTn>
                              </p:par>
                              <p:par>
                                <p:cTn id="33" presetID="10" presetClass="entr" presetSubtype="0" fill="hold" nodeType="withEffect">
                                  <p:stCondLst>
                                    <p:cond delay="0"/>
                                  </p:stCondLst>
                                  <p:childTnLst>
                                    <p:set>
                                      <p:cBhvr>
                                        <p:cTn id="34" dur="1" fill="hold">
                                          <p:stCondLst>
                                            <p:cond delay="0"/>
                                          </p:stCondLst>
                                        </p:cTn>
                                        <p:tgtEl>
                                          <p:spTgt spid="66568"/>
                                        </p:tgtEl>
                                        <p:attrNameLst>
                                          <p:attrName>style.visibility</p:attrName>
                                        </p:attrNameLst>
                                      </p:cBhvr>
                                      <p:to>
                                        <p:strVal val="visible"/>
                                      </p:to>
                                    </p:set>
                                    <p:animEffect transition="in" filter="fade">
                                      <p:cBhvr>
                                        <p:cTn id="35" dur="500"/>
                                        <p:tgtEl>
                                          <p:spTgt spid="6656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90" y="2154134"/>
            <a:ext cx="5561806" cy="4227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fontScale="90000"/>
          </a:bodyPr>
          <a:lstStyle/>
          <a:p>
            <a:r>
              <a:rPr lang="en-US" dirty="0"/>
              <a:t>Passive Aggressive </a:t>
            </a:r>
            <a:r>
              <a:rPr lang="en-US" dirty="0" smtClean="0"/>
              <a:t>Online </a:t>
            </a:r>
            <a:r>
              <a:rPr lang="en-US" dirty="0"/>
              <a:t>Learning</a:t>
            </a:r>
            <a:br>
              <a:rPr lang="en-US" dirty="0"/>
            </a:br>
            <a:r>
              <a:rPr lang="en-US" sz="3300" dirty="0"/>
              <a:t>(Crammer et al., 2006)</a:t>
            </a:r>
          </a:p>
        </p:txBody>
      </p:sp>
      <p:sp>
        <p:nvSpPr>
          <p:cNvPr id="3" name="Content Placeholder 2"/>
          <p:cNvSpPr>
            <a:spLocks noGrp="1"/>
          </p:cNvSpPr>
          <p:nvPr>
            <p:ph sz="half" idx="1"/>
          </p:nvPr>
        </p:nvSpPr>
        <p:spPr/>
        <p:txBody>
          <a:bodyPr/>
          <a:lstStyle/>
          <a:p>
            <a:r>
              <a:rPr lang="en-US" dirty="0" smtClean="0"/>
              <a:t>Algorithm</a:t>
            </a:r>
            <a:endParaRPr lang="en-US" dirty="0"/>
          </a:p>
        </p:txBody>
      </p:sp>
      <p:sp>
        <p:nvSpPr>
          <p:cNvPr id="5" name="Content Placeholder 4"/>
          <p:cNvSpPr>
            <a:spLocks noGrp="1"/>
          </p:cNvSpPr>
          <p:nvPr>
            <p:ph sz="half" idx="2"/>
          </p:nvPr>
        </p:nvSpPr>
        <p:spPr>
          <a:xfrm>
            <a:off x="5967113" y="1600201"/>
            <a:ext cx="3443587" cy="4525963"/>
          </a:xfrm>
        </p:spPr>
        <p:txBody>
          <a:bodyPr/>
          <a:lstStyle/>
          <a:p>
            <a:r>
              <a:rPr lang="en-US" dirty="0" smtClean="0"/>
              <a:t>Objective</a:t>
            </a:r>
          </a:p>
          <a:p>
            <a:endParaRPr lang="en-US" dirty="0"/>
          </a:p>
          <a:p>
            <a:endParaRPr lang="en-US" dirty="0" smtClean="0"/>
          </a:p>
          <a:p>
            <a:r>
              <a:rPr lang="en-US" dirty="0" smtClean="0"/>
              <a:t>Closed-form </a:t>
            </a:r>
            <a:r>
              <a:rPr lang="en-US" dirty="0"/>
              <a:t>solutions</a:t>
            </a:r>
          </a:p>
        </p:txBody>
      </p:sp>
      <p:sp>
        <p:nvSpPr>
          <p:cNvPr id="4" name="Slide Number Placeholder 3"/>
          <p:cNvSpPr>
            <a:spLocks noGrp="1"/>
          </p:cNvSpPr>
          <p:nvPr>
            <p:ph type="sldNum" sz="quarter" idx="12"/>
          </p:nvPr>
        </p:nvSpPr>
        <p:spPr/>
        <p:txBody>
          <a:bodyPr/>
          <a:lstStyle/>
          <a:p>
            <a:fld id="{889B3E5E-9888-410B-8750-2191BA36B2F2}" type="slidenum">
              <a:rPr lang="en-US" smtClean="0"/>
              <a:t>55</a:t>
            </a:fld>
            <a:endParaRPr lang="en-US"/>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710" y="4077073"/>
            <a:ext cx="3225641"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5726" y="4725144"/>
            <a:ext cx="3359785" cy="145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225" y="2769507"/>
            <a:ext cx="1950244" cy="46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509" y="2060848"/>
            <a:ext cx="3335020" cy="708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17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36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32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536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a:t>
            </a:r>
            <a:r>
              <a:rPr lang="en-US" dirty="0"/>
              <a:t>Non-Sparse </a:t>
            </a:r>
            <a:r>
              <a:rPr lang="en-US" dirty="0" smtClean="0"/>
              <a:t>Learning</a:t>
            </a:r>
            <a:endParaRPr lang="en-US" dirty="0"/>
          </a:p>
        </p:txBody>
      </p:sp>
      <p:sp>
        <p:nvSpPr>
          <p:cNvPr id="3" name="Content Placeholder 2"/>
          <p:cNvSpPr>
            <a:spLocks noGrp="1"/>
          </p:cNvSpPr>
          <p:nvPr>
            <p:ph idx="1"/>
          </p:nvPr>
        </p:nvSpPr>
        <p:spPr/>
        <p:txBody>
          <a:bodyPr/>
          <a:lstStyle/>
          <a:p>
            <a:r>
              <a:rPr lang="en-US" b="1" dirty="0" smtClean="0"/>
              <a:t>First order </a:t>
            </a:r>
            <a:r>
              <a:rPr lang="en-US" dirty="0" smtClean="0"/>
              <a:t>methods</a:t>
            </a:r>
          </a:p>
          <a:p>
            <a:pPr lvl="1"/>
            <a:r>
              <a:rPr lang="en-US" dirty="0"/>
              <a:t>Learn a </a:t>
            </a:r>
            <a:r>
              <a:rPr lang="en-US" b="1" dirty="0"/>
              <a:t>linear </a:t>
            </a:r>
            <a:r>
              <a:rPr lang="en-US" dirty="0"/>
              <a:t>weight vector (first order) of model</a:t>
            </a:r>
          </a:p>
          <a:p>
            <a:r>
              <a:rPr lang="en-US" dirty="0"/>
              <a:t>Pros and Cons</a:t>
            </a:r>
            <a:r>
              <a:rPr lang="en-US" dirty="0" smtClean="0"/>
              <a:t> </a:t>
            </a:r>
          </a:p>
          <a:p>
            <a:pPr marL="457200" lvl="1" indent="0">
              <a:buNone/>
            </a:pPr>
            <a:r>
              <a:rPr lang="en-US" dirty="0" smtClean="0"/>
              <a:t>     Simple </a:t>
            </a:r>
            <a:r>
              <a:rPr lang="en-US" dirty="0"/>
              <a:t>and easy to implement</a:t>
            </a:r>
          </a:p>
          <a:p>
            <a:pPr marL="457200" lvl="1" indent="0">
              <a:buNone/>
            </a:pPr>
            <a:r>
              <a:rPr lang="en-US" dirty="0" smtClean="0"/>
              <a:t>     Efficient </a:t>
            </a:r>
            <a:r>
              <a:rPr lang="en-US" dirty="0"/>
              <a:t>and scalable for high-dimensional </a:t>
            </a:r>
            <a:r>
              <a:rPr lang="en-US" dirty="0" smtClean="0"/>
              <a:t>data</a:t>
            </a:r>
          </a:p>
          <a:p>
            <a:pPr marL="457200" lvl="1" indent="0">
              <a:buNone/>
            </a:pPr>
            <a:r>
              <a:rPr lang="en-US" dirty="0" smtClean="0"/>
              <a:t>     Relatively </a:t>
            </a:r>
            <a:r>
              <a:rPr lang="en-US" dirty="0"/>
              <a:t>slow convergence rate</a:t>
            </a:r>
            <a:r>
              <a:rPr lang="en-US" dirty="0" smtClean="0"/>
              <a:t/>
            </a:r>
            <a:br>
              <a:rPr lang="en-US" dirty="0" smtClean="0"/>
            </a:br>
            <a:r>
              <a:rPr lang="en-US" sz="4800" dirty="0" smtClean="0"/>
              <a:t>     </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56</a:t>
            </a:fld>
            <a:endParaRPr lang="en-US"/>
          </a:p>
        </p:txBody>
      </p:sp>
      <p:pic>
        <p:nvPicPr>
          <p:cNvPr id="5"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44" y="3274346"/>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6" descr="sa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44" y="4282458"/>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44" y="3778402"/>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46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Non-Sparse Learning</a:t>
            </a:r>
            <a:endParaRPr lang="en-US" dirty="0"/>
          </a:p>
        </p:txBody>
      </p:sp>
      <p:sp>
        <p:nvSpPr>
          <p:cNvPr id="3" name="Content Placeholder 2"/>
          <p:cNvSpPr>
            <a:spLocks noGrp="1"/>
          </p:cNvSpPr>
          <p:nvPr>
            <p:ph idx="1"/>
          </p:nvPr>
        </p:nvSpPr>
        <p:spPr/>
        <p:txBody>
          <a:bodyPr>
            <a:normAutofit fontScale="62500" lnSpcReduction="20000"/>
          </a:bodyPr>
          <a:lstStyle/>
          <a:p>
            <a:r>
              <a:rPr lang="en-US" b="1" dirty="0" smtClean="0"/>
              <a:t>Second order</a:t>
            </a:r>
            <a:r>
              <a:rPr lang="en-US" dirty="0" smtClean="0"/>
              <a:t> online learning methods</a:t>
            </a:r>
          </a:p>
          <a:p>
            <a:pPr lvl="1"/>
            <a:r>
              <a:rPr lang="en-US" dirty="0"/>
              <a:t>Update the weight vector </a:t>
            </a:r>
            <a:r>
              <a:rPr lang="en-US" b="1" dirty="0"/>
              <a:t>w </a:t>
            </a:r>
            <a:r>
              <a:rPr lang="en-US" dirty="0"/>
              <a:t>by maintaining and exploring </a:t>
            </a:r>
            <a:r>
              <a:rPr lang="en-US" dirty="0" smtClean="0"/>
              <a:t>both </a:t>
            </a:r>
            <a:r>
              <a:rPr lang="en-US" dirty="0" smtClean="0">
                <a:solidFill>
                  <a:srgbClr val="0000FF"/>
                </a:solidFill>
              </a:rPr>
              <a:t>first-order</a:t>
            </a:r>
            <a:r>
              <a:rPr lang="en-US" dirty="0" smtClean="0"/>
              <a:t> and </a:t>
            </a:r>
            <a:r>
              <a:rPr lang="en-US" dirty="0" smtClean="0">
                <a:solidFill>
                  <a:srgbClr val="0000FF"/>
                </a:solidFill>
              </a:rPr>
              <a:t>second-order</a:t>
            </a:r>
            <a:r>
              <a:rPr lang="en-US" dirty="0" smtClean="0"/>
              <a:t> information</a:t>
            </a:r>
          </a:p>
          <a:p>
            <a:r>
              <a:rPr lang="en-US" dirty="0" smtClean="0"/>
              <a:t>Some </a:t>
            </a:r>
            <a:r>
              <a:rPr lang="en-US" dirty="0"/>
              <a:t>representative methods, but not limited</a:t>
            </a:r>
            <a:endParaRPr lang="en-US" dirty="0" smtClean="0"/>
          </a:p>
          <a:p>
            <a:pPr lvl="1"/>
            <a:r>
              <a:rPr lang="it-IT" dirty="0" smtClean="0"/>
              <a:t>SOP</a:t>
            </a:r>
            <a:r>
              <a:rPr lang="it-IT" dirty="0"/>
              <a:t>: Second </a:t>
            </a:r>
            <a:r>
              <a:rPr lang="it-IT" dirty="0" smtClean="0"/>
              <a:t>Order </a:t>
            </a:r>
            <a:r>
              <a:rPr lang="it-IT" dirty="0"/>
              <a:t>Perceptron (Cesa-Bianchi et </a:t>
            </a:r>
            <a:r>
              <a:rPr lang="it-IT" dirty="0" smtClean="0"/>
              <a:t>al., </a:t>
            </a:r>
            <a:r>
              <a:rPr lang="it-IT" dirty="0"/>
              <a:t>2005</a:t>
            </a:r>
            <a:r>
              <a:rPr lang="it-IT" dirty="0" smtClean="0"/>
              <a:t>)</a:t>
            </a:r>
          </a:p>
          <a:p>
            <a:pPr lvl="1"/>
            <a:r>
              <a:rPr lang="en-US" dirty="0" smtClean="0"/>
              <a:t>CW</a:t>
            </a:r>
            <a:r>
              <a:rPr lang="en-US" dirty="0"/>
              <a:t>: Confidence Weighted learning (</a:t>
            </a:r>
            <a:r>
              <a:rPr lang="en-US" dirty="0" err="1"/>
              <a:t>Dredze</a:t>
            </a:r>
            <a:r>
              <a:rPr lang="en-US" dirty="0"/>
              <a:t> et </a:t>
            </a:r>
            <a:r>
              <a:rPr lang="en-US" dirty="0" smtClean="0"/>
              <a:t>al., </a:t>
            </a:r>
            <a:r>
              <a:rPr lang="en-US" dirty="0"/>
              <a:t>2008</a:t>
            </a:r>
            <a:r>
              <a:rPr lang="en-US" dirty="0" smtClean="0"/>
              <a:t>)</a:t>
            </a:r>
          </a:p>
          <a:p>
            <a:pPr lvl="1"/>
            <a:r>
              <a:rPr lang="en-US" dirty="0" smtClean="0"/>
              <a:t>AROW</a:t>
            </a:r>
            <a:r>
              <a:rPr lang="en-US" dirty="0"/>
              <a:t>:</a:t>
            </a:r>
            <a:r>
              <a:rPr lang="en-US" b="1" dirty="0"/>
              <a:t> </a:t>
            </a:r>
            <a:r>
              <a:rPr lang="en-US" dirty="0"/>
              <a:t>Adaptive Regularization of Weights (</a:t>
            </a:r>
            <a:r>
              <a:rPr lang="en-US" dirty="0" smtClean="0"/>
              <a:t>Crammer et al., </a:t>
            </a:r>
            <a:r>
              <a:rPr lang="en-US" dirty="0"/>
              <a:t>2009</a:t>
            </a:r>
            <a:r>
              <a:rPr lang="en-US" dirty="0" smtClean="0"/>
              <a:t>)</a:t>
            </a:r>
          </a:p>
          <a:p>
            <a:pPr lvl="1"/>
            <a:r>
              <a:rPr lang="en-US" dirty="0" smtClean="0"/>
              <a:t>IELLIP: Online </a:t>
            </a:r>
            <a:r>
              <a:rPr lang="en-US" dirty="0"/>
              <a:t>Learning by Ellipsoid Method (Yang et al., 2009</a:t>
            </a:r>
            <a:r>
              <a:rPr lang="en-US" dirty="0" smtClean="0"/>
              <a:t>)  </a:t>
            </a:r>
          </a:p>
          <a:p>
            <a:pPr lvl="1"/>
            <a:r>
              <a:rPr lang="en-US" dirty="0" smtClean="0"/>
              <a:t>NHERD</a:t>
            </a:r>
            <a:r>
              <a:rPr lang="en-US" dirty="0"/>
              <a:t>: Gaussian Herding (Crammer &amp; Lee 2010</a:t>
            </a:r>
            <a:r>
              <a:rPr lang="en-US" dirty="0" smtClean="0"/>
              <a:t>) </a:t>
            </a:r>
          </a:p>
          <a:p>
            <a:pPr lvl="1"/>
            <a:r>
              <a:rPr lang="en-US" dirty="0" smtClean="0"/>
              <a:t>NAROW</a:t>
            </a:r>
            <a:r>
              <a:rPr lang="en-US" dirty="0"/>
              <a:t>: New variant of AROW algorithm (</a:t>
            </a:r>
            <a:r>
              <a:rPr lang="en-US" dirty="0" err="1"/>
              <a:t>Orabona</a:t>
            </a:r>
            <a:r>
              <a:rPr lang="en-US" dirty="0"/>
              <a:t> &amp; Crammer 2010</a:t>
            </a:r>
            <a:r>
              <a:rPr lang="en-US" dirty="0" smtClean="0"/>
              <a:t>)</a:t>
            </a:r>
          </a:p>
          <a:p>
            <a:pPr lvl="1"/>
            <a:r>
              <a:rPr lang="en-US" dirty="0"/>
              <a:t>SCW: Soft Confidence Weighted (SCW) </a:t>
            </a:r>
            <a:r>
              <a:rPr lang="en-US" dirty="0" smtClean="0"/>
              <a:t>(Hoi </a:t>
            </a:r>
            <a:r>
              <a:rPr lang="en-US" dirty="0"/>
              <a:t>et al., 2012</a:t>
            </a:r>
            <a:r>
              <a:rPr lang="en-US" dirty="0" smtClean="0"/>
              <a:t>)</a:t>
            </a:r>
          </a:p>
          <a:p>
            <a:r>
              <a:rPr lang="en-US" dirty="0"/>
              <a:t>Pros and </a:t>
            </a:r>
            <a:r>
              <a:rPr lang="en-US" dirty="0" smtClean="0"/>
              <a:t>Cons</a:t>
            </a:r>
          </a:p>
          <a:p>
            <a:pPr marL="0" indent="0">
              <a:buNone/>
            </a:pPr>
            <a:r>
              <a:rPr lang="en-US" dirty="0"/>
              <a:t> </a:t>
            </a:r>
            <a:r>
              <a:rPr lang="en-US" dirty="0" smtClean="0"/>
              <a:t>          </a:t>
            </a:r>
            <a:r>
              <a:rPr lang="en-US" dirty="0"/>
              <a:t>Faster convergence rate</a:t>
            </a:r>
          </a:p>
          <a:p>
            <a:pPr marL="0" indent="0">
              <a:buNone/>
            </a:pPr>
            <a:r>
              <a:rPr lang="en-US" dirty="0" smtClean="0"/>
              <a:t>           </a:t>
            </a:r>
            <a:r>
              <a:rPr lang="en-US" dirty="0"/>
              <a:t>Expensive for high-dimensional data</a:t>
            </a:r>
          </a:p>
          <a:p>
            <a:pPr marL="0" indent="0">
              <a:buNone/>
            </a:pPr>
            <a:r>
              <a:rPr lang="en-US" dirty="0" smtClean="0"/>
              <a:t>           </a:t>
            </a:r>
            <a:r>
              <a:rPr lang="en-US" dirty="0"/>
              <a:t>Relatively sensitive to noise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57</a:t>
            </a:fld>
            <a:endParaRPr lang="en-US"/>
          </a:p>
        </p:txBody>
      </p:sp>
      <p:pic>
        <p:nvPicPr>
          <p:cNvPr id="5" name="Picture 86" descr="sa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23" y="5553256"/>
            <a:ext cx="292500" cy="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5" descr="hap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23" y="4941168"/>
            <a:ext cx="292500" cy="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6" descr="sa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23" y="5247212"/>
            <a:ext cx="292500" cy="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Bevel 7"/>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51542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58</a:t>
            </a:fld>
            <a:endParaRPr lang="zh-CN" altLang="en-US"/>
          </a:p>
        </p:txBody>
      </p:sp>
    </p:spTree>
    <p:extLst>
      <p:ext uri="{BB962C8B-B14F-4D97-AF65-F5344CB8AC3E}">
        <p14:creationId xmlns:p14="http://schemas.microsoft.com/office/powerpoint/2010/main" val="4156842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Sparse Learning</a:t>
            </a:r>
            <a:endParaRPr lang="zh-CN" alt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59</a:t>
            </a:fld>
            <a:endParaRPr lang="zh-CN" altLang="en-US" dirty="0"/>
          </a:p>
        </p:txBody>
      </p:sp>
      <p:sp>
        <p:nvSpPr>
          <p:cNvPr id="59" name="TextBox 7"/>
          <p:cNvSpPr txBox="1">
            <a:spLocks noChangeArrowheads="1"/>
          </p:cNvSpPr>
          <p:nvPr/>
        </p:nvSpPr>
        <p:spPr bwMode="auto">
          <a:xfrm>
            <a:off x="473075" y="1628800"/>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r>
              <a:rPr lang="en-US" sz="2400" dirty="0">
                <a:latin typeface="Calibri" panose="020F0502020204030204" pitchFamily="34" charset="0"/>
              </a:rPr>
              <a:t>    Natural Images</a:t>
            </a:r>
          </a:p>
        </p:txBody>
      </p:sp>
      <p:sp>
        <p:nvSpPr>
          <p:cNvPr id="60" name="TextBox 8"/>
          <p:cNvSpPr txBox="1">
            <a:spLocks noChangeArrowheads="1"/>
          </p:cNvSpPr>
          <p:nvPr/>
        </p:nvSpPr>
        <p:spPr bwMode="auto">
          <a:xfrm>
            <a:off x="4360863" y="1684363"/>
            <a:ext cx="5376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10" rIns="91419" bIns="45710">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r>
              <a:rPr lang="en-US" sz="2400" dirty="0">
                <a:latin typeface="Calibri" panose="020F0502020204030204" pitchFamily="34" charset="0"/>
              </a:rPr>
              <a:t>Learned bases (</a:t>
            </a:r>
            <a:r>
              <a:rPr lang="en-US" sz="2400" dirty="0">
                <a:latin typeface="Symbol" panose="05050102010706020507" pitchFamily="18" charset="2"/>
              </a:rPr>
              <a:t>f</a:t>
            </a:r>
            <a:r>
              <a:rPr lang="en-US" sz="2400" baseline="-25000" dirty="0">
                <a:latin typeface="Cambria" panose="02040503050406030204" pitchFamily="18" charset="0"/>
                <a:sym typeface="Symbol" panose="05050102010706020507" pitchFamily="18" charset="2"/>
              </a:rPr>
              <a:t>1 , …, </a:t>
            </a:r>
            <a:r>
              <a:rPr lang="en-US" sz="2400" dirty="0">
                <a:latin typeface="Symbol" panose="05050102010706020507" pitchFamily="18" charset="2"/>
              </a:rPr>
              <a:t>f</a:t>
            </a:r>
            <a:r>
              <a:rPr lang="en-US" sz="2400" baseline="-25000" dirty="0">
                <a:latin typeface="Cambria" panose="02040503050406030204" pitchFamily="18" charset="0"/>
                <a:sym typeface="Symbol" panose="05050102010706020507" pitchFamily="18" charset="2"/>
              </a:rPr>
              <a:t>64</a:t>
            </a:r>
            <a:r>
              <a:rPr lang="en-US" sz="2400" dirty="0">
                <a:latin typeface="Calibri" panose="020F0502020204030204" pitchFamily="34" charset="0"/>
              </a:rPr>
              <a:t>):  “Edges”</a:t>
            </a:r>
          </a:p>
        </p:txBody>
      </p:sp>
      <p:grpSp>
        <p:nvGrpSpPr>
          <p:cNvPr id="61" name="Group 60"/>
          <p:cNvGrpSpPr>
            <a:grpSpLocks/>
          </p:cNvGrpSpPr>
          <p:nvPr/>
        </p:nvGrpSpPr>
        <p:grpSpPr bwMode="auto">
          <a:xfrm>
            <a:off x="625475" y="2161497"/>
            <a:ext cx="2514600" cy="2363606"/>
            <a:chOff x="1254" y="1899"/>
            <a:chExt cx="3576" cy="3363"/>
          </a:xfrm>
        </p:grpSpPr>
        <p:grpSp>
          <p:nvGrpSpPr>
            <p:cNvPr id="82" name="Group 81"/>
            <p:cNvGrpSpPr>
              <a:grpSpLocks/>
            </p:cNvGrpSpPr>
            <p:nvPr/>
          </p:nvGrpSpPr>
          <p:grpSpPr bwMode="auto">
            <a:xfrm>
              <a:off x="1254" y="1899"/>
              <a:ext cx="3576" cy="3363"/>
              <a:chOff x="929" y="5641"/>
              <a:chExt cx="7625" cy="5661"/>
            </a:xfrm>
          </p:grpSpPr>
          <p:pic>
            <p:nvPicPr>
              <p:cNvPr id="87" name="Picture 86" descr="img4_picture1"/>
              <p:cNvPicPr>
                <a:picLocks noChangeAspect="1" noChangeArrowheads="1"/>
              </p:cNvPicPr>
              <p:nvPr/>
            </p:nvPicPr>
            <p:blipFill>
              <a:blip r:embed="rId3"/>
              <a:srcRect l="15208" t="6490" r="9792" b="11691"/>
              <a:stretch>
                <a:fillRect/>
              </a:stretch>
            </p:blipFill>
            <p:spPr bwMode="auto">
              <a:xfrm>
                <a:off x="929" y="5641"/>
                <a:ext cx="3962" cy="3242"/>
              </a:xfrm>
              <a:prstGeom prst="rect">
                <a:avLst/>
              </a:prstGeom>
              <a:noFill/>
              <a:ln w="9525">
                <a:noFill/>
                <a:miter lim="800000"/>
                <a:headEnd/>
                <a:tailEnd/>
              </a:ln>
              <a:effectLst>
                <a:outerShdw dist="107763" dir="2700000" algn="ctr" rotWithShape="0">
                  <a:srgbClr val="808080">
                    <a:alpha val="50000"/>
                  </a:srgbClr>
                </a:outerShdw>
              </a:effectLst>
            </p:spPr>
          </p:pic>
          <p:pic>
            <p:nvPicPr>
              <p:cNvPr id="88" name="Picture 87" descr="img4_picture2"/>
              <p:cNvPicPr>
                <a:picLocks noChangeAspect="1" noChangeArrowheads="1"/>
              </p:cNvPicPr>
              <p:nvPr/>
            </p:nvPicPr>
            <p:blipFill>
              <a:blip r:embed="rId4"/>
              <a:srcRect l="15495" t="12363" r="16322" b="13461"/>
              <a:stretch>
                <a:fillRect/>
              </a:stretch>
            </p:blipFill>
            <p:spPr bwMode="auto">
              <a:xfrm>
                <a:off x="2782" y="6843"/>
                <a:ext cx="3957" cy="3239"/>
              </a:xfrm>
              <a:prstGeom prst="rect">
                <a:avLst/>
              </a:prstGeom>
              <a:noFill/>
              <a:ln w="9525">
                <a:noFill/>
                <a:miter lim="800000"/>
                <a:headEnd/>
                <a:tailEnd/>
              </a:ln>
              <a:effectLst>
                <a:outerShdw dist="107763" dir="2700000" algn="ctr" rotWithShape="0">
                  <a:srgbClr val="808080">
                    <a:alpha val="50000"/>
                  </a:srgbClr>
                </a:outerShdw>
              </a:effectLst>
            </p:spPr>
          </p:pic>
          <p:pic>
            <p:nvPicPr>
              <p:cNvPr id="89" name="Picture 88" descr="img4_picture3"/>
              <p:cNvPicPr>
                <a:picLocks noChangeAspect="1" noChangeArrowheads="1"/>
              </p:cNvPicPr>
              <p:nvPr/>
            </p:nvPicPr>
            <p:blipFill>
              <a:blip r:embed="rId5"/>
              <a:srcRect l="14536" t="7771" r="9883" b="10622"/>
              <a:stretch>
                <a:fillRect/>
              </a:stretch>
            </p:blipFill>
            <p:spPr bwMode="auto">
              <a:xfrm>
                <a:off x="4592" y="8101"/>
                <a:ext cx="3962" cy="3201"/>
              </a:xfrm>
              <a:prstGeom prst="rect">
                <a:avLst/>
              </a:prstGeom>
              <a:noFill/>
              <a:ln w="9525">
                <a:noFill/>
                <a:miter lim="800000"/>
                <a:headEnd/>
                <a:tailEnd/>
              </a:ln>
              <a:effectLst>
                <a:outerShdw dist="107763" dir="2700000" algn="ctr" rotWithShape="0">
                  <a:srgbClr val="808080">
                    <a:alpha val="50000"/>
                  </a:srgbClr>
                </a:outerShdw>
              </a:effectLst>
            </p:spPr>
          </p:pic>
        </p:grpSp>
        <p:sp>
          <p:nvSpPr>
            <p:cNvPr id="83" name="Rectangle 82"/>
            <p:cNvSpPr>
              <a:spLocks noChangeArrowheads="1"/>
            </p:cNvSpPr>
            <p:nvPr/>
          </p:nvSpPr>
          <p:spPr bwMode="auto">
            <a:xfrm>
              <a:off x="1579" y="2225"/>
              <a:ext cx="325" cy="32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endParaRPr lang="ko-KR" altLang="en-US" sz="1700">
                <a:solidFill>
                  <a:schemeClr val="bg1"/>
                </a:solidFill>
                <a:latin typeface="Calibri" panose="020F0502020204030204" pitchFamily="34" charset="0"/>
                <a:ea typeface="Gulim" panose="020B0600000101010101" pitchFamily="34" charset="-127"/>
              </a:endParaRPr>
            </a:p>
          </p:txBody>
        </p:sp>
        <p:sp>
          <p:nvSpPr>
            <p:cNvPr id="84" name="Rectangle 83"/>
            <p:cNvSpPr>
              <a:spLocks noChangeArrowheads="1"/>
            </p:cNvSpPr>
            <p:nvPr/>
          </p:nvSpPr>
          <p:spPr bwMode="auto">
            <a:xfrm>
              <a:off x="3321" y="2876"/>
              <a:ext cx="326" cy="3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endParaRPr lang="ko-KR" altLang="en-US" sz="1700">
                <a:solidFill>
                  <a:schemeClr val="bg1"/>
                </a:solidFill>
                <a:latin typeface="Calibri" panose="020F0502020204030204" pitchFamily="34" charset="0"/>
                <a:ea typeface="Gulim" panose="020B0600000101010101" pitchFamily="34" charset="-127"/>
              </a:endParaRPr>
            </a:p>
          </p:txBody>
        </p:sp>
        <p:sp>
          <p:nvSpPr>
            <p:cNvPr id="85" name="Rectangle 84"/>
            <p:cNvSpPr>
              <a:spLocks noChangeArrowheads="1"/>
            </p:cNvSpPr>
            <p:nvPr/>
          </p:nvSpPr>
          <p:spPr bwMode="auto">
            <a:xfrm>
              <a:off x="3759" y="3507"/>
              <a:ext cx="325" cy="32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endParaRPr lang="ko-KR" altLang="en-US" sz="1700">
                <a:solidFill>
                  <a:schemeClr val="bg1"/>
                </a:solidFill>
                <a:latin typeface="Calibri" panose="020F0502020204030204" pitchFamily="34" charset="0"/>
                <a:ea typeface="Gulim" panose="020B0600000101010101" pitchFamily="34" charset="-127"/>
              </a:endParaRPr>
            </a:p>
          </p:txBody>
        </p:sp>
        <p:sp>
          <p:nvSpPr>
            <p:cNvPr id="86" name="Rectangle 85"/>
            <p:cNvSpPr>
              <a:spLocks noChangeArrowheads="1"/>
            </p:cNvSpPr>
            <p:nvPr/>
          </p:nvSpPr>
          <p:spPr bwMode="auto">
            <a:xfrm>
              <a:off x="4110" y="4485"/>
              <a:ext cx="325" cy="3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endParaRPr lang="ko-KR" altLang="en-US" sz="1700">
                <a:solidFill>
                  <a:schemeClr val="bg1"/>
                </a:solidFill>
                <a:latin typeface="Calibri" panose="020F0502020204030204" pitchFamily="34" charset="0"/>
                <a:ea typeface="Gulim" panose="020B0600000101010101" pitchFamily="34" charset="-127"/>
              </a:endParaRPr>
            </a:p>
          </p:txBody>
        </p:sp>
      </p:grpSp>
      <p:sp>
        <p:nvSpPr>
          <p:cNvPr id="62" name="Right Arrow 61"/>
          <p:cNvSpPr/>
          <p:nvPr/>
        </p:nvSpPr>
        <p:spPr>
          <a:xfrm>
            <a:off x="3749675" y="2924200"/>
            <a:ext cx="609600" cy="48418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hangingPunct="1">
              <a:spcBef>
                <a:spcPct val="0"/>
              </a:spcBef>
            </a:pPr>
            <a:endParaRPr lang="ko-KR" altLang="en-US" sz="1700">
              <a:solidFill>
                <a:schemeClr val="bg1"/>
              </a:solidFill>
              <a:ea typeface="Gulim" panose="020B0600000101010101" pitchFamily="34" charset="-127"/>
            </a:endParaRPr>
          </a:p>
        </p:txBody>
      </p:sp>
      <p:grpSp>
        <p:nvGrpSpPr>
          <p:cNvPr id="63" name="Group 62"/>
          <p:cNvGrpSpPr>
            <a:grpSpLocks/>
          </p:cNvGrpSpPr>
          <p:nvPr/>
        </p:nvGrpSpPr>
        <p:grpSpPr bwMode="auto">
          <a:xfrm>
            <a:off x="1735137" y="5218138"/>
            <a:ext cx="6370636" cy="906462"/>
            <a:chOff x="1905000" y="3352800"/>
            <a:chExt cx="6794500" cy="1081088"/>
          </a:xfrm>
        </p:grpSpPr>
        <p:pic>
          <p:nvPicPr>
            <p:cNvPr id="78" name="Picture 7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3352800"/>
              <a:ext cx="10826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a:spLocks noChangeArrowheads="1"/>
            </p:cNvSpPr>
            <p:nvPr/>
          </p:nvSpPr>
          <p:spPr bwMode="auto">
            <a:xfrm>
              <a:off x="1905000" y="3657601"/>
              <a:ext cx="5876725" cy="55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r>
                <a:rPr lang="en-US" sz="2400" dirty="0">
                  <a:latin typeface="Symbol" panose="05050102010706020507" pitchFamily="18" charset="2"/>
                </a:rPr>
                <a:t>»</a:t>
              </a:r>
              <a:r>
                <a:rPr lang="en-US" sz="2400" dirty="0">
                  <a:latin typeface="Perpetua" panose="02020502060401020303" pitchFamily="18" charset="0"/>
                </a:rPr>
                <a:t> 0.8 *                   + 0.3 *                     + 0.5 *</a:t>
              </a:r>
              <a:endParaRPr lang="en-US" sz="2400" dirty="0">
                <a:latin typeface="cmsy10"/>
              </a:endParaRPr>
            </a:p>
          </p:txBody>
        </p:sp>
        <p:pic>
          <p:nvPicPr>
            <p:cNvPr id="80" name="Picture 7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3352800"/>
              <a:ext cx="1076325"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8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0000" y="33528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Group 63"/>
          <p:cNvGrpSpPr>
            <a:grpSpLocks/>
          </p:cNvGrpSpPr>
          <p:nvPr/>
        </p:nvGrpSpPr>
        <p:grpSpPr bwMode="auto">
          <a:xfrm>
            <a:off x="5121275" y="2162200"/>
            <a:ext cx="2590800" cy="2590800"/>
            <a:chOff x="5257800" y="1524000"/>
            <a:chExt cx="2590800" cy="2590800"/>
          </a:xfrm>
        </p:grpSpPr>
        <p:pic>
          <p:nvPicPr>
            <p:cNvPr id="74"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15240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0704" y="3150407"/>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43637" y="2828926"/>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6"/>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10422" y="3795711"/>
              <a:ext cx="30240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Rectangle 64"/>
          <p:cNvSpPr>
            <a:spLocks noChangeAspect="1"/>
          </p:cNvSpPr>
          <p:nvPr/>
        </p:nvSpPr>
        <p:spPr>
          <a:xfrm>
            <a:off x="5426075" y="3751288"/>
            <a:ext cx="360363" cy="36036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hangingPunct="1">
              <a:spcBef>
                <a:spcPct val="0"/>
              </a:spcBef>
            </a:pPr>
            <a:endParaRPr lang="ko-KR" altLang="en-US" sz="1700">
              <a:solidFill>
                <a:schemeClr val="bg1"/>
              </a:solidFill>
              <a:ea typeface="Gulim" panose="020B0600000101010101" pitchFamily="34" charset="-127"/>
            </a:endParaRPr>
          </a:p>
        </p:txBody>
      </p:sp>
      <p:sp>
        <p:nvSpPr>
          <p:cNvPr id="66" name="Rectangle 65"/>
          <p:cNvSpPr>
            <a:spLocks noChangeAspect="1"/>
          </p:cNvSpPr>
          <p:nvPr/>
        </p:nvSpPr>
        <p:spPr>
          <a:xfrm>
            <a:off x="6067425" y="3435375"/>
            <a:ext cx="360363" cy="36036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hangingPunct="1">
              <a:spcBef>
                <a:spcPct val="0"/>
              </a:spcBef>
            </a:pPr>
            <a:endParaRPr lang="ko-KR" altLang="en-US" sz="1700">
              <a:solidFill>
                <a:schemeClr val="bg1"/>
              </a:solidFill>
              <a:ea typeface="Gulim" panose="020B0600000101010101" pitchFamily="34" charset="-127"/>
            </a:endParaRPr>
          </a:p>
        </p:txBody>
      </p:sp>
      <p:sp>
        <p:nvSpPr>
          <p:cNvPr id="67" name="Rectangle 66"/>
          <p:cNvSpPr>
            <a:spLocks noChangeAspect="1"/>
          </p:cNvSpPr>
          <p:nvPr/>
        </p:nvSpPr>
        <p:spPr>
          <a:xfrm>
            <a:off x="7046913" y="4403750"/>
            <a:ext cx="360362" cy="35877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hangingPunct="1">
              <a:spcBef>
                <a:spcPct val="0"/>
              </a:spcBef>
            </a:pPr>
            <a:endParaRPr lang="ko-KR" altLang="en-US" sz="1700">
              <a:solidFill>
                <a:schemeClr val="bg1"/>
              </a:solidFill>
              <a:ea typeface="Gulim" panose="020B0600000101010101" pitchFamily="34" charset="-127"/>
            </a:endParaRPr>
          </a:p>
        </p:txBody>
      </p:sp>
      <p:pic>
        <p:nvPicPr>
          <p:cNvPr id="68" name="Picture 6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8175" y="5218138"/>
            <a:ext cx="1036638"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 name="Straight Arrow Connector 68"/>
          <p:cNvCxnSpPr/>
          <p:nvPr/>
        </p:nvCxnSpPr>
        <p:spPr>
          <a:xfrm rot="10800000" flipV="1">
            <a:off x="3263900" y="4067200"/>
            <a:ext cx="2162175" cy="1150938"/>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a:off x="5164138" y="4124350"/>
            <a:ext cx="1449388" cy="73818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p:cNvCxnSpPr>
          <p:nvPr/>
        </p:nvCxnSpPr>
        <p:spPr>
          <a:xfrm rot="16200000" flipH="1">
            <a:off x="7212012" y="4778401"/>
            <a:ext cx="455613" cy="42386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34"/>
          <p:cNvSpPr txBox="1">
            <a:spLocks noChangeArrowheads="1"/>
          </p:cNvSpPr>
          <p:nvPr/>
        </p:nvSpPr>
        <p:spPr bwMode="auto">
          <a:xfrm>
            <a:off x="168275" y="4748238"/>
            <a:ext cx="1806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9" tIns="45710" rIns="91419" bIns="45710">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r>
              <a:rPr lang="en-US" altLang="ko-KR" sz="2400" dirty="0">
                <a:latin typeface="Calibri" panose="020F0502020204030204" pitchFamily="34" charset="0"/>
                <a:ea typeface="Gulim" panose="020B0600000101010101" pitchFamily="34" charset="-127"/>
              </a:rPr>
              <a:t>Test example</a:t>
            </a:r>
            <a:endParaRPr lang="ko-KR" altLang="en-US" sz="2400" dirty="0">
              <a:latin typeface="Calibri" panose="020F0502020204030204" pitchFamily="34" charset="0"/>
              <a:ea typeface="Gulim" panose="020B0600000101010101" pitchFamily="34" charset="-127"/>
            </a:endParaRPr>
          </a:p>
        </p:txBody>
      </p:sp>
      <p:sp>
        <p:nvSpPr>
          <p:cNvPr id="73" name="Rectangle 72"/>
          <p:cNvSpPr>
            <a:spLocks noChangeArrowheads="1"/>
          </p:cNvSpPr>
          <p:nvPr/>
        </p:nvSpPr>
        <p:spPr bwMode="auto">
          <a:xfrm>
            <a:off x="930275" y="3152800"/>
            <a:ext cx="228600" cy="2286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19" tIns="45710" rIns="91419" bIns="45710"/>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l" eaLnBrk="1" hangingPunct="1">
              <a:spcBef>
                <a:spcPct val="0"/>
              </a:spcBef>
            </a:pPr>
            <a:endParaRPr lang="ko-KR" altLang="en-US" sz="1700">
              <a:solidFill>
                <a:schemeClr val="bg1"/>
              </a:solidFill>
              <a:latin typeface="Calibri" panose="020F0502020204030204" pitchFamily="34" charset="0"/>
              <a:ea typeface="Gulim" panose="020B0600000101010101" pitchFamily="34" charset="-127"/>
            </a:endParaRPr>
          </a:p>
        </p:txBody>
      </p:sp>
      <p:sp>
        <p:nvSpPr>
          <p:cNvPr id="90" name="Rectangle 89"/>
          <p:cNvSpPr/>
          <p:nvPr/>
        </p:nvSpPr>
        <p:spPr>
          <a:xfrm>
            <a:off x="935831" y="6165022"/>
            <a:ext cx="7169941" cy="400110"/>
          </a:xfrm>
          <a:prstGeom prst="rect">
            <a:avLst/>
          </a:prstGeom>
        </p:spPr>
        <p:txBody>
          <a:bodyPr wrap="square">
            <a:spAutoFit/>
          </a:bodyPr>
          <a:lstStyle/>
          <a:p>
            <a:r>
              <a:rPr lang="en-US" sz="2000" dirty="0">
                <a:latin typeface="Perpetua" panose="02020502060401020303" pitchFamily="18" charset="0"/>
              </a:rPr>
              <a:t> </a:t>
            </a:r>
            <a:r>
              <a:rPr lang="en-US" i="1" dirty="0">
                <a:latin typeface="Cambria" panose="02040503050406030204" pitchFamily="18" charset="0"/>
              </a:rPr>
              <a:t>x</a:t>
            </a:r>
            <a:r>
              <a:rPr lang="en-US" i="1" dirty="0">
                <a:latin typeface="Perpetua" panose="02020502060401020303" pitchFamily="18" charset="0"/>
              </a:rPr>
              <a:t> </a:t>
            </a:r>
            <a:r>
              <a:rPr lang="en-US" i="1" dirty="0" smtClean="0">
                <a:latin typeface="Perpetua" panose="02020502060401020303" pitchFamily="18" charset="0"/>
              </a:rPr>
              <a:t>            </a:t>
            </a:r>
            <a:r>
              <a:rPr lang="en-US" dirty="0">
                <a:latin typeface="Symbol" panose="05050102010706020507" pitchFamily="18" charset="2"/>
              </a:rPr>
              <a:t>»</a:t>
            </a:r>
            <a:r>
              <a:rPr lang="en-US" i="1" dirty="0">
                <a:latin typeface="Perpetua" panose="02020502060401020303" pitchFamily="18" charset="0"/>
              </a:rPr>
              <a:t> </a:t>
            </a:r>
            <a:r>
              <a:rPr lang="en-US" dirty="0">
                <a:latin typeface="Perpetua" panose="02020502060401020303" pitchFamily="18" charset="0"/>
              </a:rPr>
              <a:t>0.8 </a:t>
            </a:r>
            <a:r>
              <a:rPr lang="en-US" dirty="0" smtClean="0">
                <a:latin typeface="Perpetua" panose="02020502060401020303" pitchFamily="18" charset="0"/>
              </a:rPr>
              <a:t>   *            </a:t>
            </a:r>
            <a:r>
              <a:rPr lang="en-US" dirty="0" smtClean="0">
                <a:latin typeface="Symbol" panose="05050102010706020507" pitchFamily="18" charset="2"/>
              </a:rPr>
              <a:t>f</a:t>
            </a:r>
            <a:r>
              <a:rPr lang="en-US" baseline="-50000" dirty="0" smtClean="0">
                <a:latin typeface="Cambria" panose="02040503050406030204" pitchFamily="18" charset="0"/>
                <a:sym typeface="Symbol" panose="05050102010706020507" pitchFamily="18" charset="2"/>
              </a:rPr>
              <a:t>36</a:t>
            </a:r>
            <a:r>
              <a:rPr lang="en-US" baseline="-25000" dirty="0" smtClean="0">
                <a:latin typeface="Perpetua" panose="02020502060401020303" pitchFamily="18" charset="0"/>
                <a:sym typeface="Symbol" panose="05050102010706020507" pitchFamily="18" charset="2"/>
              </a:rPr>
              <a:t>             </a:t>
            </a:r>
            <a:r>
              <a:rPr lang="en-US" dirty="0" smtClean="0">
                <a:latin typeface="Perpetua" panose="02020502060401020303" pitchFamily="18" charset="0"/>
              </a:rPr>
              <a:t>+  0.3   </a:t>
            </a:r>
            <a:r>
              <a:rPr lang="en-US" dirty="0">
                <a:latin typeface="Perpetua" panose="02020502060401020303" pitchFamily="18" charset="0"/>
              </a:rPr>
              <a:t>*  </a:t>
            </a:r>
            <a:r>
              <a:rPr lang="en-US" dirty="0" smtClean="0">
                <a:latin typeface="Perpetua" panose="02020502060401020303" pitchFamily="18" charset="0"/>
              </a:rPr>
              <a:t>           </a:t>
            </a:r>
            <a:r>
              <a:rPr lang="en-US" dirty="0">
                <a:latin typeface="Symbol" panose="05050102010706020507" pitchFamily="18" charset="2"/>
              </a:rPr>
              <a:t>f</a:t>
            </a:r>
            <a:r>
              <a:rPr lang="en-US" baseline="-25000" dirty="0">
                <a:latin typeface="Cambria" panose="02040503050406030204" pitchFamily="18" charset="0"/>
                <a:sym typeface="Symbol" panose="05050102010706020507" pitchFamily="18" charset="2"/>
              </a:rPr>
              <a:t>42</a:t>
            </a:r>
            <a:r>
              <a:rPr lang="en-US" baseline="-50000" dirty="0">
                <a:latin typeface="Perpetua" panose="02020502060401020303" pitchFamily="18" charset="0"/>
                <a:sym typeface="Symbol" panose="05050102010706020507" pitchFamily="18" charset="2"/>
              </a:rPr>
              <a:t>      </a:t>
            </a:r>
            <a:r>
              <a:rPr lang="en-US" baseline="-50000" dirty="0" smtClean="0">
                <a:latin typeface="Perpetua" panose="02020502060401020303" pitchFamily="18" charset="0"/>
                <a:sym typeface="Symbol" panose="05050102010706020507" pitchFamily="18" charset="2"/>
              </a:rPr>
              <a:t>         </a:t>
            </a:r>
            <a:r>
              <a:rPr lang="en-US" dirty="0">
                <a:latin typeface="Perpetua" panose="02020502060401020303" pitchFamily="18" charset="0"/>
              </a:rPr>
              <a:t>+ </a:t>
            </a:r>
            <a:r>
              <a:rPr lang="en-US" dirty="0" smtClean="0">
                <a:latin typeface="Perpetua" panose="02020502060401020303" pitchFamily="18" charset="0"/>
              </a:rPr>
              <a:t>   0.5  </a:t>
            </a:r>
            <a:r>
              <a:rPr lang="en-US" dirty="0">
                <a:latin typeface="Perpetua" panose="02020502060401020303" pitchFamily="18" charset="0"/>
              </a:rPr>
              <a:t>*  </a:t>
            </a:r>
            <a:r>
              <a:rPr lang="en-US" dirty="0" smtClean="0">
                <a:latin typeface="Perpetua" panose="02020502060401020303" pitchFamily="18" charset="0"/>
              </a:rPr>
              <a:t>      </a:t>
            </a:r>
            <a:r>
              <a:rPr lang="en-US" dirty="0">
                <a:latin typeface="Symbol" panose="05050102010706020507" pitchFamily="18" charset="2"/>
              </a:rPr>
              <a:t>f</a:t>
            </a:r>
            <a:r>
              <a:rPr lang="en-US" baseline="-25000" dirty="0">
                <a:latin typeface="Cambria" panose="02040503050406030204" pitchFamily="18" charset="0"/>
              </a:rPr>
              <a:t>63</a:t>
            </a:r>
            <a:endParaRPr lang="en-US" dirty="0"/>
          </a:p>
        </p:txBody>
      </p:sp>
    </p:spTree>
    <p:extLst>
      <p:ext uri="{BB962C8B-B14F-4D97-AF65-F5344CB8AC3E}">
        <p14:creationId xmlns:p14="http://schemas.microsoft.com/office/powerpoint/2010/main" val="3596238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t>Introduction</a:t>
            </a:r>
          </a:p>
          <a:p>
            <a:pPr lvl="1"/>
            <a:r>
              <a:rPr lang="en-US" dirty="0" smtClean="0"/>
              <a:t>Learning paradigms</a:t>
            </a:r>
            <a:endParaRPr lang="en-US" dirty="0"/>
          </a:p>
          <a:p>
            <a:pPr lvl="1"/>
            <a:r>
              <a:rPr lang="en-US" dirty="0" smtClean="0"/>
              <a:t>Online learning and its applications</a:t>
            </a:r>
            <a:endParaRPr lang="en-US" dirty="0"/>
          </a:p>
          <a:p>
            <a:r>
              <a:rPr lang="en-US" dirty="0" smtClean="0"/>
              <a:t>Online learning algorithms</a:t>
            </a:r>
          </a:p>
          <a:p>
            <a:pPr lvl="1"/>
            <a:r>
              <a:rPr lang="en-US" dirty="0"/>
              <a:t>Perceptron</a:t>
            </a:r>
          </a:p>
          <a:p>
            <a:pPr lvl="1"/>
            <a:r>
              <a:rPr lang="en-US" dirty="0"/>
              <a:t>Online non-sparse learning</a:t>
            </a:r>
          </a:p>
          <a:p>
            <a:pPr lvl="1"/>
            <a:r>
              <a:rPr lang="en-US" dirty="0"/>
              <a:t>Online sparse learning</a:t>
            </a:r>
          </a:p>
          <a:p>
            <a:pPr lvl="1"/>
            <a:r>
              <a:rPr lang="en-US" dirty="0"/>
              <a:t>Online unsupervised </a:t>
            </a:r>
            <a:r>
              <a:rPr lang="en-US" dirty="0" smtClean="0"/>
              <a:t>learning</a:t>
            </a:r>
          </a:p>
          <a:p>
            <a:r>
              <a:rPr lang="en-US" dirty="0" smtClean="0"/>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a:t>
            </a:fld>
            <a:endParaRPr lang="zh-CN" altLang="en-US"/>
          </a:p>
        </p:txBody>
      </p:sp>
    </p:spTree>
    <p:extLst>
      <p:ext uri="{BB962C8B-B14F-4D97-AF65-F5344CB8AC3E}">
        <p14:creationId xmlns:p14="http://schemas.microsoft.com/office/powerpoint/2010/main" val="22548055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t>
            </a:r>
            <a:r>
              <a:rPr lang="en-US" dirty="0"/>
              <a:t>Sparse </a:t>
            </a:r>
            <a:r>
              <a:rPr lang="en-US" dirty="0" smtClean="0"/>
              <a:t>Learning</a:t>
            </a:r>
            <a:endParaRPr lang="en-US" dirty="0"/>
          </a:p>
        </p:txBody>
      </p:sp>
      <p:sp>
        <p:nvSpPr>
          <p:cNvPr id="6" name="Content Placeholder 5"/>
          <p:cNvSpPr>
            <a:spLocks noGrp="1"/>
          </p:cNvSpPr>
          <p:nvPr>
            <p:ph idx="1"/>
          </p:nvPr>
        </p:nvSpPr>
        <p:spPr>
          <a:xfrm>
            <a:off x="495300" y="1600201"/>
            <a:ext cx="8915400" cy="2692896"/>
          </a:xfrm>
        </p:spPr>
        <p:txBody>
          <a:bodyPr>
            <a:normAutofit/>
          </a:bodyPr>
          <a:lstStyle/>
          <a:p>
            <a:r>
              <a:rPr lang="en-US" dirty="0" smtClean="0"/>
              <a:t>Motivation</a:t>
            </a:r>
          </a:p>
          <a:p>
            <a:pPr lvl="1"/>
            <a:r>
              <a:rPr lang="en-US" sz="2400" dirty="0">
                <a:solidFill>
                  <a:srgbClr val="0000FF"/>
                </a:solidFill>
              </a:rPr>
              <a:t>Space</a:t>
            </a:r>
            <a:r>
              <a:rPr lang="en-US" sz="2400" dirty="0"/>
              <a:t> </a:t>
            </a:r>
            <a:r>
              <a:rPr lang="en-US" sz="2400" dirty="0" smtClean="0"/>
              <a:t>constraint: </a:t>
            </a:r>
            <a:r>
              <a:rPr lang="en-US" sz="2400" dirty="0"/>
              <a:t>RAM overflow</a:t>
            </a:r>
          </a:p>
          <a:p>
            <a:pPr lvl="1"/>
            <a:r>
              <a:rPr lang="en-US" sz="2400" dirty="0">
                <a:solidFill>
                  <a:srgbClr val="0000FF"/>
                </a:solidFill>
              </a:rPr>
              <a:t>Test-time </a:t>
            </a:r>
            <a:r>
              <a:rPr lang="en-US" sz="2400" dirty="0" smtClean="0"/>
              <a:t>constraint</a:t>
            </a:r>
            <a:endParaRPr lang="en-US" sz="2400" dirty="0"/>
          </a:p>
          <a:p>
            <a:pPr lvl="1"/>
            <a:r>
              <a:rPr lang="en-US" sz="2400" dirty="0" smtClean="0"/>
              <a:t>How to induce </a:t>
            </a:r>
            <a:r>
              <a:rPr lang="en-US" sz="2400" dirty="0" err="1" smtClean="0">
                <a:solidFill>
                  <a:srgbClr val="0000FF"/>
                </a:solidFill>
              </a:rPr>
              <a:t>Sparsity</a:t>
            </a:r>
            <a:r>
              <a:rPr lang="en-US" sz="2400" dirty="0" smtClean="0"/>
              <a:t> in the weights of online learning algorithms?</a:t>
            </a:r>
          </a:p>
        </p:txBody>
      </p:sp>
      <p:sp>
        <p:nvSpPr>
          <p:cNvPr id="5" name="Slide Number Placeholder 4"/>
          <p:cNvSpPr>
            <a:spLocks noGrp="1"/>
          </p:cNvSpPr>
          <p:nvPr>
            <p:ph type="sldNum" sz="quarter" idx="12"/>
          </p:nvPr>
        </p:nvSpPr>
        <p:spPr/>
        <p:txBody>
          <a:bodyPr/>
          <a:lstStyle/>
          <a:p>
            <a:fld id="{889B3E5E-9888-410B-8750-2191BA36B2F2}" type="slidenum">
              <a:rPr lang="en-US" smtClean="0"/>
              <a:t>60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496" y="3901506"/>
            <a:ext cx="3049094" cy="24078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864" y="3901506"/>
            <a:ext cx="1041154" cy="2225058"/>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832653" y="6143148"/>
                <a:ext cx="11905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𝑌</m:t>
                      </m:r>
                      <m:r>
                        <a:rPr lang="en-US" b="0" i="1" smtClean="0">
                          <a:latin typeface="Cambria Math"/>
                        </a:rPr>
                        <m:t>=</m:t>
                      </m:r>
                      <m:r>
                        <a:rPr lang="en-US" b="1" i="1" smtClean="0">
                          <a:latin typeface="Cambria Math"/>
                        </a:rPr>
                        <m:t>𝑿</m:t>
                      </m:r>
                      <m:r>
                        <a:rPr lang="en-US" b="1" i="1" smtClean="0">
                          <a:latin typeface="Cambria Math"/>
                          <a:ea typeface="Cambria Math"/>
                        </a:rPr>
                        <m:t>∙</m:t>
                      </m:r>
                      <m:r>
                        <a:rPr lang="en-US" b="1">
                          <a:latin typeface="Cambria Math"/>
                        </a:rPr>
                        <m:t>𝐰</m:t>
                      </m:r>
                    </m:oMath>
                  </m:oMathPara>
                </a14:m>
                <a:endParaRPr lang="en-US" b="1" dirty="0"/>
              </a:p>
            </p:txBody>
          </p:sp>
        </mc:Choice>
        <mc:Fallback xmlns="">
          <p:sp>
            <p:nvSpPr>
              <p:cNvPr id="9" name="TextBox 8"/>
              <p:cNvSpPr txBox="1">
                <a:spLocks noRot="1" noChangeAspect="1" noMove="1" noResize="1" noEditPoints="1" noAdjustHandles="1" noChangeArrowheads="1" noChangeShapeType="1" noTextEdit="1"/>
              </p:cNvSpPr>
              <p:nvPr/>
            </p:nvSpPr>
            <p:spPr>
              <a:xfrm>
                <a:off x="1691680" y="6143148"/>
                <a:ext cx="1190582" cy="369332"/>
              </a:xfrm>
              <a:prstGeom prst="rect">
                <a:avLst/>
              </a:prstGeom>
              <a:blipFill rotWithShape="1">
                <a:blip r:embed="rId5"/>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524" y="3901506"/>
            <a:ext cx="1041154" cy="240781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1208584" y="4787860"/>
                <a:ext cx="546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ea typeface="Cambria Math"/>
                        </a:rPr>
                        <m:t>≈</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1115616" y="4787860"/>
                <a:ext cx="504057"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38888" y="4787860"/>
                <a:ext cx="546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ea typeface="Cambria Math"/>
                        </a:rPr>
                        <m:t>∗</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3635896" y="4787860"/>
                <a:ext cx="504057" cy="369332"/>
              </a:xfrm>
              <a:prstGeom prst="rect">
                <a:avLst/>
              </a:prstGeom>
              <a:blipFill rotWithShape="1">
                <a:blip r:embed="rId8"/>
                <a:stretch>
                  <a:fillRect/>
                </a:stretch>
              </a:blipFill>
            </p:spPr>
            <p:txBody>
              <a:bodyPr/>
              <a:lstStyle/>
              <a:p>
                <a:r>
                  <a:rPr lang="zh-CN" altLang="en-US">
                    <a:noFill/>
                  </a:rPr>
                  <a:t> </a:t>
                </a:r>
              </a:p>
            </p:txBody>
          </p:sp>
        </mc:Fallback>
      </mc:AlternateContent>
      <p:pic>
        <p:nvPicPr>
          <p:cNvPr id="12" name="Picture 11" descr="bases_MNIST_d512_lambda05.png"/>
          <p:cNvPicPr>
            <a:picLocks/>
          </p:cNvPicPr>
          <p:nvPr/>
        </p:nvPicPr>
        <p:blipFill>
          <a:blip r:embed="rId9">
            <a:extLst>
              <a:ext uri="{28A0092B-C50C-407E-A947-70E740481C1C}">
                <a14:useLocalDpi xmlns:a14="http://schemas.microsoft.com/office/drawing/2010/main" val="0"/>
              </a:ext>
            </a:extLst>
          </a:blip>
          <a:srcRect/>
          <a:stretch>
            <a:fillRect/>
          </a:stretch>
        </p:blipFill>
        <p:spPr bwMode="auto">
          <a:xfrm>
            <a:off x="6019485" y="3491622"/>
            <a:ext cx="33020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34485" y="5184447"/>
            <a:ext cx="585000" cy="540000"/>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01580" y="4360518"/>
            <a:ext cx="617906" cy="540000"/>
          </a:xfrm>
          <a:prstGeom prst="rect">
            <a:avLst/>
          </a:prstGeom>
        </p:spPr>
      </p:pic>
    </p:spTree>
    <p:extLst>
      <p:ext uri="{BB962C8B-B14F-4D97-AF65-F5344CB8AC3E}">
        <p14:creationId xmlns:p14="http://schemas.microsoft.com/office/powerpoint/2010/main" val="337166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671" y="3429000"/>
            <a:ext cx="2905760"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4936" y="1481201"/>
            <a:ext cx="2240440" cy="1552685"/>
          </a:xfrm>
          <a:prstGeom prst="rect">
            <a:avLst/>
          </a:prstGeom>
        </p:spPr>
      </p:pic>
      <p:sp>
        <p:nvSpPr>
          <p:cNvPr id="2" name="Title 1"/>
          <p:cNvSpPr>
            <a:spLocks noGrp="1"/>
          </p:cNvSpPr>
          <p:nvPr>
            <p:ph type="title"/>
          </p:nvPr>
        </p:nvSpPr>
        <p:spPr/>
        <p:txBody>
          <a:bodyPr/>
          <a:lstStyle/>
          <a:p>
            <a:r>
              <a:rPr lang="en-US" dirty="0"/>
              <a:t>Online Sparse Learning</a:t>
            </a:r>
          </a:p>
        </p:txBody>
      </p:sp>
      <p:sp>
        <p:nvSpPr>
          <p:cNvPr id="3" name="Content Placeholder 2"/>
          <p:cNvSpPr>
            <a:spLocks noGrp="1"/>
          </p:cNvSpPr>
          <p:nvPr>
            <p:ph sz="half" idx="1"/>
          </p:nvPr>
        </p:nvSpPr>
        <p:spPr>
          <a:xfrm>
            <a:off x="495300" y="1600200"/>
            <a:ext cx="6507737" cy="4997152"/>
          </a:xfrm>
        </p:spPr>
        <p:txBody>
          <a:bodyPr>
            <a:normAutofit fontScale="92500" lnSpcReduction="20000"/>
          </a:bodyPr>
          <a:lstStyle/>
          <a:p>
            <a:r>
              <a:rPr lang="en-US" dirty="0" smtClean="0"/>
              <a:t>Objective function</a:t>
            </a:r>
          </a:p>
          <a:p>
            <a:endParaRPr lang="en-US" dirty="0"/>
          </a:p>
          <a:p>
            <a:endParaRPr lang="en-US" dirty="0" smtClean="0"/>
          </a:p>
          <a:p>
            <a:r>
              <a:rPr lang="en-US" dirty="0" smtClean="0"/>
              <a:t>Problem in online learning</a:t>
            </a:r>
          </a:p>
          <a:p>
            <a:pPr lvl="1"/>
            <a:r>
              <a:rPr lang="en-US" dirty="0" smtClean="0"/>
              <a:t>Standard </a:t>
            </a:r>
            <a:r>
              <a:rPr lang="en-US" dirty="0"/>
              <a:t>stochastic gradient </a:t>
            </a:r>
            <a:r>
              <a:rPr lang="en-US" dirty="0" smtClean="0"/>
              <a:t>descent</a:t>
            </a:r>
            <a:r>
              <a:rPr lang="en-US" dirty="0" smtClean="0">
                <a:solidFill>
                  <a:srgbClr val="0000FF"/>
                </a:solidFill>
              </a:rPr>
              <a:t> </a:t>
            </a:r>
          </a:p>
          <a:p>
            <a:pPr lvl="1"/>
            <a:endParaRPr lang="en-US" dirty="0">
              <a:solidFill>
                <a:srgbClr val="0000FF"/>
              </a:solidFill>
            </a:endParaRPr>
          </a:p>
          <a:p>
            <a:pPr lvl="1"/>
            <a:r>
              <a:rPr lang="en-US" dirty="0" smtClean="0">
                <a:solidFill>
                  <a:srgbClr val="0000FF"/>
                </a:solidFill>
              </a:rPr>
              <a:t>It does not yield sparse solution</a:t>
            </a:r>
            <a:endParaRPr lang="en-US" dirty="0">
              <a:solidFill>
                <a:srgbClr val="0000FF"/>
              </a:solidFill>
            </a:endParaRPr>
          </a:p>
          <a:p>
            <a:r>
              <a:rPr lang="en-US" dirty="0" smtClean="0"/>
              <a:t>Some </a:t>
            </a:r>
            <a:r>
              <a:rPr lang="en-US" dirty="0"/>
              <a:t>representative work</a:t>
            </a:r>
          </a:p>
          <a:p>
            <a:pPr lvl="1"/>
            <a:r>
              <a:rPr lang="en-US" b="1" dirty="0"/>
              <a:t>Truncated gradient </a:t>
            </a:r>
            <a:r>
              <a:rPr lang="en-US" dirty="0"/>
              <a:t>(Langford et al., 2009)</a:t>
            </a:r>
          </a:p>
          <a:p>
            <a:pPr lvl="1"/>
            <a:r>
              <a:rPr lang="en-US" dirty="0" smtClean="0"/>
              <a:t>FOBOS: Forward Looking </a:t>
            </a:r>
            <a:r>
              <a:rPr lang="en-US" dirty="0" err="1" smtClean="0"/>
              <a:t>Subgradients</a:t>
            </a:r>
            <a:r>
              <a:rPr lang="en-US" dirty="0" smtClean="0"/>
              <a:t> (</a:t>
            </a:r>
            <a:r>
              <a:rPr lang="en-US" dirty="0" err="1" smtClean="0"/>
              <a:t>Duchi</a:t>
            </a:r>
            <a:r>
              <a:rPr lang="en-US" dirty="0" smtClean="0"/>
              <a:t> and Singer, 2009)</a:t>
            </a:r>
          </a:p>
          <a:p>
            <a:pPr lvl="1"/>
            <a:r>
              <a:rPr lang="en-US" b="1" dirty="0" smtClean="0"/>
              <a:t>Dual </a:t>
            </a:r>
            <a:r>
              <a:rPr lang="en-US" b="1" dirty="0"/>
              <a:t>averaging</a:t>
            </a:r>
            <a:r>
              <a:rPr lang="en-US" dirty="0"/>
              <a:t> (Xiao, 2009)</a:t>
            </a:r>
          </a:p>
          <a:p>
            <a:pPr lvl="1"/>
            <a:r>
              <a:rPr lang="en-US" dirty="0"/>
              <a:t>etc.</a:t>
            </a:r>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61</a:t>
            </a:fld>
            <a:endParaRPr lang="en-US" dirty="0"/>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1031" y="3073698"/>
            <a:ext cx="2584847" cy="179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576" y="1988840"/>
            <a:ext cx="3984070" cy="720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771287" y="3471148"/>
            <a:ext cx="428322" cy="369332"/>
          </a:xfrm>
          <a:prstGeom prst="rect">
            <a:avLst/>
          </a:prstGeom>
          <a:noFill/>
        </p:spPr>
        <p:txBody>
          <a:bodyPr wrap="none" rtlCol="0">
            <a:spAutoFit/>
          </a:bodyPr>
          <a:lstStyle/>
          <a:p>
            <a:r>
              <a:rPr lang="en-US" dirty="0" smtClean="0"/>
              <a:t>w</a:t>
            </a:r>
            <a:r>
              <a:rPr lang="en-US" baseline="-25000" dirty="0" smtClean="0"/>
              <a:t>0</a:t>
            </a:r>
            <a:endParaRPr lang="en-US" baseline="-25000" dirty="0"/>
          </a:p>
        </p:txBody>
      </p:sp>
    </p:spTree>
    <p:extLst>
      <p:ext uri="{BB962C8B-B14F-4D97-AF65-F5344CB8AC3E}">
        <p14:creationId xmlns:p14="http://schemas.microsoft.com/office/powerpoint/2010/main" val="366254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60418"/>
                                        </p:tgtEl>
                                        <p:attrNameLst>
                                          <p:attrName>style.visibility</p:attrName>
                                        </p:attrNameLst>
                                      </p:cBhvr>
                                      <p:to>
                                        <p:strVal val="visible"/>
                                      </p:to>
                                    </p:set>
                                    <p:animEffect transition="in" filter="fade">
                                      <p:cBhvr>
                                        <p:cTn id="27" dur="500"/>
                                        <p:tgtEl>
                                          <p:spTgt spid="604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Objective function</a:t>
            </a:r>
          </a:p>
          <a:p>
            <a:endParaRPr lang="en-US" dirty="0" smtClean="0"/>
          </a:p>
          <a:p>
            <a:r>
              <a:rPr lang="en-US" dirty="0" smtClean="0"/>
              <a:t>Stochastic gradient descent</a:t>
            </a:r>
          </a:p>
          <a:p>
            <a:endParaRPr lang="en-US" dirty="0"/>
          </a:p>
          <a:p>
            <a:r>
              <a:rPr lang="en-US" dirty="0" smtClean="0"/>
              <a:t>Simple coefficient rounding</a:t>
            </a:r>
          </a:p>
          <a:p>
            <a:endParaRPr lang="en-US" dirty="0"/>
          </a:p>
          <a:p>
            <a:pPr marL="0" indent="0">
              <a:buNone/>
            </a:pPr>
            <a:r>
              <a:rPr lang="en-US" dirty="0"/>
              <a:t> </a:t>
            </a:r>
            <a:r>
              <a:rPr lang="en-US" dirty="0" smtClean="0"/>
              <a:t>   when the coefficient is small</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15" y="2123321"/>
            <a:ext cx="3984070" cy="720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Truncated </a:t>
            </a:r>
            <a:r>
              <a:rPr lang="en-US" dirty="0" smtClean="0"/>
              <a:t>Gradient </a:t>
            </a:r>
            <a:r>
              <a:rPr lang="en-US" sz="3300" dirty="0" smtClean="0"/>
              <a:t>(</a:t>
            </a:r>
            <a:r>
              <a:rPr lang="en-US" sz="3300" dirty="0"/>
              <a:t>Langford et al., 2009)</a:t>
            </a:r>
          </a:p>
        </p:txBody>
      </p:sp>
      <p:sp>
        <p:nvSpPr>
          <p:cNvPr id="4" name="Slide Number Placeholder 3"/>
          <p:cNvSpPr>
            <a:spLocks noGrp="1"/>
          </p:cNvSpPr>
          <p:nvPr>
            <p:ph type="sldNum" sz="quarter" idx="12"/>
          </p:nvPr>
        </p:nvSpPr>
        <p:spPr/>
        <p:txBody>
          <a:bodyPr/>
          <a:lstStyle/>
          <a:p>
            <a:fld id="{889B3E5E-9888-410B-8750-2191BA36B2F2}" type="slidenum">
              <a:rPr lang="en-US" smtClean="0"/>
              <a:t>62</a:t>
            </a:fld>
            <a:endParaRPr lang="en-US"/>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705" y="3346698"/>
            <a:ext cx="363220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697" y="4608934"/>
            <a:ext cx="445770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74557" y="5661248"/>
            <a:ext cx="7644849" cy="1015663"/>
          </a:xfrm>
          <a:prstGeom prst="rect">
            <a:avLst/>
          </a:prstGeom>
        </p:spPr>
        <p:txBody>
          <a:bodyPr wrap="square">
            <a:spAutoFit/>
          </a:bodyPr>
          <a:lstStyle/>
          <a:p>
            <a:r>
              <a:rPr lang="en-US" sz="3000" b="1" dirty="0"/>
              <a:t>Truncated gradient</a:t>
            </a:r>
            <a:r>
              <a:rPr lang="en-US" sz="3000" dirty="0"/>
              <a:t>: impose </a:t>
            </a:r>
            <a:r>
              <a:rPr lang="en-US" sz="3000" dirty="0" err="1"/>
              <a:t>sparsity</a:t>
            </a:r>
            <a:r>
              <a:rPr lang="en-US" sz="3000" dirty="0"/>
              <a:t> by </a:t>
            </a:r>
            <a:r>
              <a:rPr lang="en-US" sz="3000" dirty="0" smtClean="0"/>
              <a:t>modifying the </a:t>
            </a:r>
            <a:r>
              <a:rPr lang="en-US" sz="3000" dirty="0"/>
              <a:t>stochastic gradient descent</a:t>
            </a: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3260" y="1484785"/>
            <a:ext cx="2240440" cy="1552685"/>
          </a:xfrm>
          <a:prstGeom prst="rect">
            <a:avLst/>
          </a:prstGeom>
        </p:spPr>
      </p:pic>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665" y="3073698"/>
            <a:ext cx="2584847" cy="179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771287" y="3471148"/>
            <a:ext cx="428322" cy="369332"/>
          </a:xfrm>
          <a:prstGeom prst="rect">
            <a:avLst/>
          </a:prstGeom>
          <a:noFill/>
        </p:spPr>
        <p:txBody>
          <a:bodyPr wrap="none" rtlCol="0">
            <a:spAutoFit/>
          </a:bodyPr>
          <a:lstStyle/>
          <a:p>
            <a:r>
              <a:rPr lang="en-US" dirty="0" smtClean="0"/>
              <a:t>w</a:t>
            </a:r>
            <a:r>
              <a:rPr lang="en-US" baseline="-25000" dirty="0" smtClean="0"/>
              <a:t>0</a:t>
            </a:r>
            <a:endParaRPr lang="en-US" baseline="-25000" dirty="0"/>
          </a:p>
        </p:txBody>
      </p:sp>
    </p:spTree>
    <p:extLst>
      <p:ext uri="{BB962C8B-B14F-4D97-AF65-F5344CB8AC3E}">
        <p14:creationId xmlns:p14="http://schemas.microsoft.com/office/powerpoint/2010/main" val="299078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410"/>
                                        </p:tgtEl>
                                        <p:attrNameLst>
                                          <p:attrName>style.visibility</p:attrName>
                                        </p:attrNameLst>
                                      </p:cBhvr>
                                      <p:to>
                                        <p:strVal val="visible"/>
                                      </p:to>
                                    </p:set>
                                    <p:animEffect transition="in" filter="fade">
                                      <p:cBhvr>
                                        <p:cTn id="15" dur="500"/>
                                        <p:tgtEl>
                                          <p:spTgt spid="174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411"/>
                                        </p:tgtEl>
                                        <p:attrNameLst>
                                          <p:attrName>style.visibility</p:attrName>
                                        </p:attrNameLst>
                                      </p:cBhvr>
                                      <p:to>
                                        <p:strVal val="visible"/>
                                      </p:to>
                                    </p:set>
                                    <p:animEffect transition="in" filter="fade">
                                      <p:cBhvr>
                                        <p:cTn id="21" dur="500"/>
                                        <p:tgtEl>
                                          <p:spTgt spid="174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412"/>
                                        </p:tgtEl>
                                        <p:attrNameLst>
                                          <p:attrName>style.visibility</p:attrName>
                                        </p:attrNameLst>
                                      </p:cBhvr>
                                      <p:to>
                                        <p:strVal val="visible"/>
                                      </p:to>
                                    </p:set>
                                    <p:animEffect transition="in" filter="fade">
                                      <p:cBhvr>
                                        <p:cTn id="29" dur="500"/>
                                        <p:tgtEl>
                                          <p:spTgt spid="174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2400" dirty="0"/>
              <a:t>Simple Coefficient Rounding vs. Less </a:t>
            </a:r>
            <a:r>
              <a:rPr lang="en-US" sz="2400" dirty="0" smtClean="0"/>
              <a:t>aggressive </a:t>
            </a:r>
            <a:r>
              <a:rPr lang="en-US" sz="2400" dirty="0"/>
              <a:t>truncation</a:t>
            </a:r>
            <a:endParaRPr lang="en-US" sz="2400" dirty="0" smtClean="0"/>
          </a:p>
          <a:p>
            <a:endParaRPr lang="en-US" dirty="0" smtClean="0"/>
          </a:p>
          <a:p>
            <a:endParaRPr lang="en-US" dirty="0"/>
          </a:p>
        </p:txBody>
      </p:sp>
      <p:sp>
        <p:nvSpPr>
          <p:cNvPr id="2" name="Title 1"/>
          <p:cNvSpPr>
            <a:spLocks noGrp="1"/>
          </p:cNvSpPr>
          <p:nvPr>
            <p:ph type="title"/>
          </p:nvPr>
        </p:nvSpPr>
        <p:spPr/>
        <p:txBody>
          <a:bodyPr>
            <a:noAutofit/>
          </a:bodyPr>
          <a:lstStyle/>
          <a:p>
            <a:r>
              <a:rPr lang="en-US" dirty="0"/>
              <a:t>Truncated </a:t>
            </a:r>
            <a:r>
              <a:rPr lang="en-US" dirty="0" smtClean="0"/>
              <a:t>Gradient</a:t>
            </a:r>
            <a:r>
              <a:rPr lang="en-US" sz="4800" dirty="0" smtClean="0"/>
              <a:t> </a:t>
            </a:r>
            <a:r>
              <a:rPr lang="en-US" sz="3300" dirty="0"/>
              <a:t>(Langford et al., 2009)</a:t>
            </a:r>
          </a:p>
        </p:txBody>
      </p:sp>
      <p:sp>
        <p:nvSpPr>
          <p:cNvPr id="4" name="Slide Number Placeholder 3"/>
          <p:cNvSpPr>
            <a:spLocks noGrp="1"/>
          </p:cNvSpPr>
          <p:nvPr>
            <p:ph type="sldNum" sz="quarter" idx="12"/>
          </p:nvPr>
        </p:nvSpPr>
        <p:spPr/>
        <p:txBody>
          <a:bodyPr/>
          <a:lstStyle/>
          <a:p>
            <a:fld id="{889B3E5E-9888-410B-8750-2191BA36B2F2}" type="slidenum">
              <a:rPr lang="en-US" smtClean="0"/>
              <a:t>63</a:t>
            </a:fld>
            <a:endParaRPr lang="en-US"/>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821" y="2132856"/>
            <a:ext cx="5266690" cy="113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41" y="2272288"/>
            <a:ext cx="3136900" cy="868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890" y="3472968"/>
            <a:ext cx="8176578" cy="262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421052" y="3472968"/>
            <a:ext cx="4134459" cy="2836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75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68708" y="1923917"/>
            <a:ext cx="4720829" cy="4200525"/>
            <a:chOff x="4678808" y="1923916"/>
            <a:chExt cx="4357688" cy="4200525"/>
          </a:xfrm>
        </p:grpSpPr>
        <p:pic>
          <p:nvPicPr>
            <p:cNvPr id="1946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8" y="1923916"/>
              <a:ext cx="4357688"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807859" y="3477562"/>
              <a:ext cx="720080" cy="276999"/>
            </a:xfrm>
            <a:prstGeom prst="rect">
              <a:avLst/>
            </a:prstGeom>
            <a:noFill/>
          </p:spPr>
          <p:txBody>
            <a:bodyPr wrap="square" rtlCol="0">
              <a:spAutoFit/>
            </a:bodyPr>
            <a:lstStyle/>
            <a:p>
              <a:r>
                <a:rPr lang="en-US" sz="1200" i="1" dirty="0" smtClean="0">
                  <a:latin typeface="Times New Roman" panose="02020603050405020304" pitchFamily="18" charset="0"/>
                  <a:cs typeface="Times New Roman" panose="02020603050405020304" pitchFamily="18" charset="0"/>
                </a:rPr>
                <a:t>K, …</a:t>
              </a:r>
              <a:endParaRPr lang="en-US" sz="1200" i="1" dirty="0">
                <a:latin typeface="Times New Roman" panose="02020603050405020304" pitchFamily="18" charset="0"/>
                <a:cs typeface="Times New Roman" panose="02020603050405020304" pitchFamily="18" charset="0"/>
              </a:endParaRPr>
            </a:p>
          </p:txBody>
        </p:sp>
      </p:grpSp>
      <p:sp>
        <p:nvSpPr>
          <p:cNvPr id="2" name="Title 1"/>
          <p:cNvSpPr>
            <a:spLocks noGrp="1"/>
          </p:cNvSpPr>
          <p:nvPr>
            <p:ph type="title"/>
          </p:nvPr>
        </p:nvSpPr>
        <p:spPr/>
        <p:txBody>
          <a:bodyPr>
            <a:normAutofit/>
          </a:bodyPr>
          <a:lstStyle/>
          <a:p>
            <a:r>
              <a:rPr lang="en-US" dirty="0"/>
              <a:t>Truncated </a:t>
            </a:r>
            <a:r>
              <a:rPr lang="en-US" dirty="0" smtClean="0"/>
              <a:t>Gradient</a:t>
            </a:r>
            <a:r>
              <a:rPr lang="en-US" sz="4800" dirty="0" smtClean="0"/>
              <a:t> </a:t>
            </a:r>
            <a:r>
              <a:rPr lang="en-US" sz="3300" dirty="0"/>
              <a:t>(Langford et al., 2009)</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95300" y="1711350"/>
                <a:ext cx="4613717" cy="4525963"/>
              </a:xfrm>
            </p:spPr>
            <p:txBody>
              <a:bodyPr>
                <a:normAutofit fontScale="85000" lnSpcReduction="20000"/>
              </a:bodyPr>
              <a:lstStyle/>
              <a:p>
                <a:endParaRPr lang="en-US" dirty="0" smtClean="0"/>
              </a:p>
              <a:p>
                <a:r>
                  <a:rPr lang="en-US" dirty="0" smtClean="0"/>
                  <a:t>The amount of shrinkage is measured by a </a:t>
                </a:r>
                <a:r>
                  <a:rPr lang="en-US" i="1" dirty="0" smtClean="0"/>
                  <a:t>gravity</a:t>
                </a:r>
                <a:r>
                  <a:rPr lang="en-US" dirty="0" smtClean="0"/>
                  <a:t> parameter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𝑔</m:t>
                        </m:r>
                      </m:e>
                      <m:sub>
                        <m:r>
                          <a:rPr lang="en-US" b="0" i="1" smtClean="0">
                            <a:latin typeface="Cambria Math"/>
                          </a:rPr>
                          <m:t>𝑖</m:t>
                        </m:r>
                      </m:sub>
                    </m:sSub>
                  </m:oMath>
                </a14:m>
                <a:endParaRPr lang="en-US" dirty="0" smtClean="0"/>
              </a:p>
              <a:p>
                <a:r>
                  <a:rPr lang="en-US" dirty="0"/>
                  <a:t>When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𝑔</m:t>
                        </m:r>
                      </m:e>
                      <m:sub>
                        <m:r>
                          <a:rPr lang="en-US" i="1" dirty="0" smtClean="0">
                            <a:latin typeface="Cambria Math"/>
                          </a:rPr>
                          <m:t>𝑖</m:t>
                        </m:r>
                      </m:sub>
                    </m:sSub>
                    <m:r>
                      <a:rPr lang="en-US" i="1" dirty="0" smtClean="0">
                        <a:latin typeface="Cambria Math"/>
                      </a:rPr>
                      <m:t>=0</m:t>
                    </m:r>
                  </m:oMath>
                </a14:m>
                <a:r>
                  <a:rPr lang="en-US" dirty="0" smtClean="0"/>
                  <a:t>, the update rule is identical to the standard SGD</a:t>
                </a:r>
              </a:p>
              <a:p>
                <a:r>
                  <a:rPr lang="en-US" dirty="0"/>
                  <a:t>The truncation can be performed every </a:t>
                </a:r>
                <a:r>
                  <a:rPr lang="en-US" i="1" dirty="0"/>
                  <a:t>K</a:t>
                </a:r>
                <a:r>
                  <a:rPr lang="en-US" dirty="0"/>
                  <a:t> online </a:t>
                </a:r>
                <a:r>
                  <a:rPr lang="en-US" dirty="0" smtClean="0"/>
                  <a:t>steps	 </a:t>
                </a:r>
              </a:p>
              <a:p>
                <a:r>
                  <a:rPr lang="en-US" dirty="0" smtClean="0"/>
                  <a:t>Loss functions:</a:t>
                </a:r>
              </a:p>
              <a:p>
                <a:pPr lvl="1"/>
                <a:r>
                  <a:rPr lang="en-US" dirty="0" smtClean="0"/>
                  <a:t>Logistic</a:t>
                </a:r>
              </a:p>
              <a:p>
                <a:pPr lvl="1"/>
                <a:r>
                  <a:rPr lang="en-US" dirty="0" smtClean="0"/>
                  <a:t>SVM (hinge)</a:t>
                </a:r>
              </a:p>
              <a:p>
                <a:pPr lvl="1"/>
                <a:r>
                  <a:rPr lang="en-US" dirty="0" smtClean="0"/>
                  <a:t>Least square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711349"/>
                <a:ext cx="4258816" cy="4525963"/>
              </a:xfrm>
              <a:blipFill rotWithShape="1">
                <a:blip r:embed="rId4"/>
                <a:stretch>
                  <a:fillRect l="-1860" r="-3004" b="-24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89B3E5E-9888-410B-8750-2191BA36B2F2}" type="slidenum">
              <a:rPr lang="en-US" smtClean="0"/>
              <a:t>64</a:t>
            </a:fld>
            <a:endParaRPr lang="en-US"/>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515" y="1387624"/>
            <a:ext cx="506650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173" y="4689110"/>
            <a:ext cx="212153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2475" y="5070003"/>
            <a:ext cx="2094191" cy="214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475" y="5366417"/>
            <a:ext cx="1929606"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2474" y="5667026"/>
            <a:ext cx="136207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630694" y="4365105"/>
            <a:ext cx="1768801" cy="270831"/>
          </a:xfrm>
          <a:prstGeom prst="rect">
            <a:avLst/>
          </a:prstGeom>
          <a:noFill/>
          <a:ln w="19050">
            <a:solidFill>
              <a:srgbClr val="FF0000"/>
            </a:solidFill>
          </a:ln>
        </p:spPr>
        <p:txBody>
          <a:bodyPr wrap="square" rtlCol="0">
            <a:spAutoFit/>
          </a:bodyPr>
          <a:lstStyle/>
          <a:p>
            <a:endParaRPr lang="en-US" dirty="0"/>
          </a:p>
        </p:txBody>
      </p:sp>
      <p:sp>
        <p:nvSpPr>
          <p:cNvPr id="14" name="TextBox 13"/>
          <p:cNvSpPr txBox="1"/>
          <p:nvPr/>
        </p:nvSpPr>
        <p:spPr>
          <a:xfrm>
            <a:off x="8020738" y="4707944"/>
            <a:ext cx="1768799" cy="305232"/>
          </a:xfrm>
          <a:prstGeom prst="rect">
            <a:avLst/>
          </a:prstGeom>
          <a:noFill/>
          <a:ln w="19050">
            <a:solidFill>
              <a:srgbClr val="FF0000"/>
            </a:solidFill>
          </a:ln>
        </p:spPr>
        <p:txBody>
          <a:bodyPr wrap="square" rtlCol="0">
            <a:spAutoFit/>
          </a:bodyPr>
          <a:lstStyle/>
          <a:p>
            <a:endParaRPr lang="en-US" dirty="0"/>
          </a:p>
        </p:txBody>
      </p:sp>
      <p:sp>
        <p:nvSpPr>
          <p:cNvPr id="17" name="TextBox 16"/>
          <p:cNvSpPr txBox="1"/>
          <p:nvPr/>
        </p:nvSpPr>
        <p:spPr>
          <a:xfrm>
            <a:off x="6365924" y="3524454"/>
            <a:ext cx="171252" cy="230108"/>
          </a:xfrm>
          <a:prstGeom prst="rect">
            <a:avLst/>
          </a:prstGeom>
          <a:noFill/>
          <a:ln w="19050">
            <a:solidFill>
              <a:srgbClr val="FF0000"/>
            </a:solidFill>
          </a:ln>
        </p:spPr>
        <p:txBody>
          <a:bodyPr wrap="square" rtlCol="0">
            <a:spAutoFit/>
          </a:bodyPr>
          <a:lstStyle/>
          <a:p>
            <a:endParaRPr lang="en-US" dirty="0"/>
          </a:p>
        </p:txBody>
      </p:sp>
      <p:sp>
        <p:nvSpPr>
          <p:cNvPr id="18" name="TextBox 17"/>
          <p:cNvSpPr txBox="1"/>
          <p:nvPr/>
        </p:nvSpPr>
        <p:spPr>
          <a:xfrm>
            <a:off x="8710117" y="5597637"/>
            <a:ext cx="689378" cy="369332"/>
          </a:xfrm>
          <a:prstGeom prst="rect">
            <a:avLst/>
          </a:prstGeom>
          <a:noFill/>
          <a:ln w="19050">
            <a:solidFill>
              <a:srgbClr val="FF0000"/>
            </a:solidFill>
          </a:ln>
        </p:spPr>
        <p:txBody>
          <a:bodyPr wrap="square" rtlCol="0">
            <a:spAutoFit/>
          </a:bodyPr>
          <a:lstStyle/>
          <a:p>
            <a:endParaRPr lang="en-US" dirty="0"/>
          </a:p>
        </p:txBody>
      </p:sp>
      <p:sp>
        <p:nvSpPr>
          <p:cNvPr id="19" name="TextBox 18"/>
          <p:cNvSpPr txBox="1"/>
          <p:nvPr/>
        </p:nvSpPr>
        <p:spPr>
          <a:xfrm>
            <a:off x="7539986" y="1975538"/>
            <a:ext cx="1085422" cy="184666"/>
          </a:xfrm>
          <a:prstGeom prst="rect">
            <a:avLst/>
          </a:prstGeom>
          <a:noFill/>
          <a:ln w="19050">
            <a:solidFill>
              <a:srgbClr val="FF0000"/>
            </a:solidFill>
          </a:ln>
        </p:spPr>
        <p:txBody>
          <a:bodyPr wrap="square" rtlCol="0">
            <a:spAutoFit/>
          </a:bodyPr>
          <a:lstStyle/>
          <a:p>
            <a:endParaRPr lang="en-US" dirty="0"/>
          </a:p>
        </p:txBody>
      </p:sp>
      <p:sp>
        <p:nvSpPr>
          <p:cNvPr id="20" name="TextBox 19"/>
          <p:cNvSpPr txBox="1"/>
          <p:nvPr/>
        </p:nvSpPr>
        <p:spPr>
          <a:xfrm>
            <a:off x="3664552" y="5635762"/>
            <a:ext cx="689378" cy="369332"/>
          </a:xfrm>
          <a:prstGeom prst="rect">
            <a:avLst/>
          </a:prstGeom>
          <a:noFill/>
          <a:ln w="190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56732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19458"/>
                                        </p:tgtEl>
                                      </p:cBhvr>
                                    </p:animEffect>
                                    <p:animScale>
                                      <p:cBhvr>
                                        <p:cTn id="10" dur="250" autoRev="1" fill="hold"/>
                                        <p:tgtEl>
                                          <p:spTgt spid="19458"/>
                                        </p:tgtEl>
                                      </p:cBhvr>
                                      <p:by x="105000" y="105000"/>
                                    </p:animScale>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4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4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4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46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7" grpId="0" animBg="1"/>
      <p:bldP spid="18" grpId="0" animBg="1"/>
      <p:bldP spid="19"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34" y="4489098"/>
            <a:ext cx="8505229" cy="1460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Theoretical result (</a:t>
                </a:r>
                <a:r>
                  <a:rPr lang="en-US" i="1" dirty="0" smtClean="0"/>
                  <a:t>T</a:t>
                </a:r>
                <a:r>
                  <a:rPr lang="en-US" dirty="0" smtClean="0"/>
                  <a:t>: No. of samples)</a:t>
                </a:r>
              </a:p>
              <a:p>
                <a:endParaRPr lang="en-US" dirty="0" smtClean="0"/>
              </a:p>
              <a:p>
                <a:endParaRPr lang="en-US" dirty="0"/>
              </a:p>
              <a:p>
                <a:endParaRPr lang="en-US" dirty="0" smtClean="0"/>
              </a:p>
              <a:p>
                <a:r>
                  <a:rPr lang="en-US" dirty="0" smtClean="0"/>
                  <a:t>Let </a:t>
                </a:r>
                <a14:m>
                  <m:oMath xmlns:m="http://schemas.openxmlformats.org/officeDocument/2006/math">
                    <m:r>
                      <a:rPr lang="en-US" i="1" smtClean="0">
                        <a:latin typeface="Cambria Math"/>
                        <a:sym typeface="Symbol"/>
                      </a:rPr>
                      <m:t></m:t>
                    </m:r>
                    <m:r>
                      <a:rPr lang="en-US" b="0" i="1" smtClean="0">
                        <a:latin typeface="Cambria Math"/>
                        <a:sym typeface="Symbol"/>
                      </a:rPr>
                      <m:t>=1/</m:t>
                    </m:r>
                    <m:rad>
                      <m:radPr>
                        <m:degHide m:val="on"/>
                        <m:ctrlPr>
                          <a:rPr lang="en-US" b="0" i="1" smtClean="0">
                            <a:latin typeface="Cambria Math" panose="02040503050406030204" pitchFamily="18" charset="0"/>
                            <a:sym typeface="Symbol"/>
                          </a:rPr>
                        </m:ctrlPr>
                      </m:radPr>
                      <m:deg/>
                      <m:e>
                        <m:r>
                          <a:rPr lang="en-US" b="0" i="1" smtClean="0">
                            <a:latin typeface="Cambria Math"/>
                            <a:sym typeface="Symbol"/>
                          </a:rPr>
                          <m:t>𝑇</m:t>
                        </m:r>
                      </m:e>
                    </m:rad>
                  </m:oMath>
                </a14:m>
                <a:r>
                  <a:rPr lang="en-US" dirty="0" smtClean="0"/>
                  <a:t> , the regret is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630" t="-175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a:t>Truncated </a:t>
            </a:r>
            <a:r>
              <a:rPr lang="en-US" dirty="0" smtClean="0"/>
              <a:t>Gradient</a:t>
            </a:r>
            <a:r>
              <a:rPr lang="en-US" sz="4800" dirty="0" smtClean="0"/>
              <a:t> </a:t>
            </a:r>
            <a:r>
              <a:rPr lang="en-US" sz="3300" dirty="0" smtClean="0"/>
              <a:t>(Langford et al., 2009)</a:t>
            </a:r>
            <a:endParaRPr lang="en-US" sz="3300" dirty="0"/>
          </a:p>
        </p:txBody>
      </p:sp>
      <p:sp>
        <p:nvSpPr>
          <p:cNvPr id="4" name="Slide Number Placeholder 3"/>
          <p:cNvSpPr>
            <a:spLocks noGrp="1"/>
          </p:cNvSpPr>
          <p:nvPr>
            <p:ph type="sldNum" sz="quarter" idx="12"/>
          </p:nvPr>
        </p:nvSpPr>
        <p:spPr/>
        <p:txBody>
          <a:bodyPr/>
          <a:lstStyle/>
          <a:p>
            <a:fld id="{889B3E5E-9888-410B-8750-2191BA36B2F2}" type="slidenum">
              <a:rPr lang="en-US" smtClean="0"/>
              <a:t>65</a:t>
            </a:fld>
            <a:endParaRPr lang="en-US"/>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1777" y="2276873"/>
            <a:ext cx="5861566" cy="1380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3782870" y="6046692"/>
                <a:ext cx="2496277" cy="694677"/>
              </a:xfrm>
              <a:prstGeom prst="rect">
                <a:avLst/>
              </a:prstGeom>
              <a:noFill/>
              <a:ln>
                <a:solidFill>
                  <a:schemeClr val="accent1"/>
                </a:solidFill>
              </a:ln>
            </p:spPr>
            <p:txBody>
              <a:bodyPr wrap="square" rtlCol="0">
                <a:spAutoFit/>
              </a:bodyPr>
              <a:lstStyle/>
              <a:p>
                <a14:m>
                  <m:oMath xmlns:m="http://schemas.openxmlformats.org/officeDocument/2006/math">
                    <m:r>
                      <a:rPr lang="en-US" b="0" i="1" smtClean="0">
                        <a:latin typeface="Cambria Math"/>
                      </a:rPr>
                      <m:t>𝑂</m:t>
                    </m:r>
                    <m:d>
                      <m:dPr>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a:rPr>
                              <m:t>𝑇</m:t>
                            </m:r>
                          </m:e>
                        </m:rad>
                      </m:e>
                    </m:d>
                  </m:oMath>
                </a14:m>
                <a:r>
                  <a:rPr lang="en-US" dirty="0"/>
                  <a:t> regret bound is established.</a:t>
                </a:r>
              </a:p>
            </p:txBody>
          </p:sp>
        </mc:Choice>
        <mc:Fallback xmlns="">
          <p:sp>
            <p:nvSpPr>
              <p:cNvPr id="8" name="TextBox 7"/>
              <p:cNvSpPr txBox="1">
                <a:spLocks noRot="1" noChangeAspect="1" noMove="1" noResize="1" noEditPoints="1" noAdjustHandles="1" noChangeArrowheads="1" noChangeShapeType="1" noTextEdit="1"/>
              </p:cNvSpPr>
              <p:nvPr/>
            </p:nvSpPr>
            <p:spPr>
              <a:xfrm>
                <a:off x="3491880" y="6046691"/>
                <a:ext cx="2304256" cy="694677"/>
              </a:xfrm>
              <a:prstGeom prst="rect">
                <a:avLst/>
              </a:prstGeom>
              <a:blipFill rotWithShape="1">
                <a:blip r:embed="rId6"/>
                <a:stretch>
                  <a:fillRect l="-2105" b="-12069"/>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54932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82"/>
                                        </p:tgtEl>
                                        <p:attrNameLst>
                                          <p:attrName>style.visibility</p:attrName>
                                        </p:attrNameLst>
                                      </p:cBhvr>
                                      <p:to>
                                        <p:strVal val="visible"/>
                                      </p:to>
                                    </p:set>
                                    <p:animEffect transition="in" filter="fade">
                                      <p:cBhvr>
                                        <p:cTn id="10" dur="500"/>
                                        <p:tgtEl>
                                          <p:spTgt spid="204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484"/>
                                        </p:tgtEl>
                                        <p:attrNameLst>
                                          <p:attrName>style.visibility</p:attrName>
                                        </p:attrNameLst>
                                      </p:cBhvr>
                                      <p:to>
                                        <p:strVal val="visible"/>
                                      </p:to>
                                    </p:set>
                                    <p:animEffect transition="in" filter="fade">
                                      <p:cBhvr>
                                        <p:cTn id="18" dur="500"/>
                                        <p:tgtEl>
                                          <p:spTgt spid="204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Averaging </a:t>
            </a:r>
            <a:r>
              <a:rPr lang="en-US" sz="3000" dirty="0" smtClean="0"/>
              <a:t>(Xiao, 2010)</a:t>
            </a:r>
            <a:endParaRPr lang="en-US" sz="3000" dirty="0"/>
          </a:p>
        </p:txBody>
      </p:sp>
      <p:sp>
        <p:nvSpPr>
          <p:cNvPr id="3" name="Content Placeholder 2"/>
          <p:cNvSpPr>
            <a:spLocks noGrp="1"/>
          </p:cNvSpPr>
          <p:nvPr>
            <p:ph idx="1"/>
          </p:nvPr>
        </p:nvSpPr>
        <p:spPr/>
        <p:txBody>
          <a:bodyPr/>
          <a:lstStyle/>
          <a:p>
            <a:r>
              <a:rPr lang="en-US" dirty="0" smtClean="0"/>
              <a:t>Objective function </a:t>
            </a:r>
          </a:p>
          <a:p>
            <a:endParaRPr lang="en-US" dirty="0" smtClean="0"/>
          </a:p>
          <a:p>
            <a:r>
              <a:rPr lang="en-US" dirty="0" smtClean="0"/>
              <a:t>Problem</a:t>
            </a:r>
            <a:r>
              <a:rPr lang="en-US" dirty="0"/>
              <a:t>: </a:t>
            </a:r>
            <a:r>
              <a:rPr lang="en-US" dirty="0">
                <a:solidFill>
                  <a:srgbClr val="0000FF"/>
                </a:solidFill>
              </a:rPr>
              <a:t>truncated gradient</a:t>
            </a:r>
            <a:r>
              <a:rPr lang="en-US" dirty="0"/>
              <a:t> doesn’t produce truly sparse </a:t>
            </a:r>
            <a:r>
              <a:rPr lang="en-US" dirty="0" smtClean="0"/>
              <a:t>weight </a:t>
            </a:r>
            <a:r>
              <a:rPr lang="en-US" dirty="0"/>
              <a:t>due to </a:t>
            </a:r>
            <a:r>
              <a:rPr lang="en-US" dirty="0" smtClean="0"/>
              <a:t>small learning rate</a:t>
            </a:r>
            <a:endParaRPr lang="en-US" dirty="0"/>
          </a:p>
          <a:p>
            <a:r>
              <a:rPr lang="en-US" dirty="0"/>
              <a:t>Fix: </a:t>
            </a:r>
            <a:r>
              <a:rPr lang="en-US" dirty="0">
                <a:solidFill>
                  <a:srgbClr val="0000FF"/>
                </a:solidFill>
              </a:rPr>
              <a:t>dual averaging</a:t>
            </a:r>
            <a:r>
              <a:rPr lang="en-US" dirty="0"/>
              <a:t> which keeps two </a:t>
            </a:r>
            <a:r>
              <a:rPr lang="en-US" dirty="0" smtClean="0"/>
              <a:t>state representations</a:t>
            </a:r>
            <a:r>
              <a:rPr lang="en-US" dirty="0"/>
              <a:t>:</a:t>
            </a:r>
          </a:p>
          <a:p>
            <a:pPr lvl="1"/>
            <a:r>
              <a:rPr lang="en-US" dirty="0" smtClean="0"/>
              <a:t>parameter       </a:t>
            </a:r>
          </a:p>
          <a:p>
            <a:pPr lvl="1"/>
            <a:r>
              <a:rPr lang="en-US" dirty="0" smtClean="0"/>
              <a:t>average gradient vector</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66</a:t>
            </a:fld>
            <a:endParaRPr lang="en-US"/>
          </a:p>
        </p:txBody>
      </p:sp>
      <p:pic>
        <p:nvPicPr>
          <p:cNvPr id="28928" name="Picture 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558" y="2221240"/>
            <a:ext cx="4737542" cy="487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6715" y="980729"/>
            <a:ext cx="1806806" cy="1252165"/>
          </a:xfrm>
          <a:prstGeom prst="rect">
            <a:avLst/>
          </a:prstGeom>
        </p:spPr>
      </p:pic>
      <p:pic>
        <p:nvPicPr>
          <p:cNvPr id="10" name="Picture 2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622" y="2297440"/>
            <a:ext cx="3004820" cy="33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10"/>
          <p:cNvGraphicFramePr>
            <a:graphicFrameLocks noChangeAspect="1"/>
          </p:cNvGraphicFramePr>
          <p:nvPr>
            <p:extLst>
              <p:ext uri="{D42A27DB-BD31-4B8C-83A1-F6EECF244321}">
                <p14:modId xmlns:p14="http://schemas.microsoft.com/office/powerpoint/2010/main" val="2532455738"/>
              </p:ext>
            </p:extLst>
          </p:nvPr>
        </p:nvGraphicFramePr>
        <p:xfrm>
          <a:off x="3008784" y="4893436"/>
          <a:ext cx="454025" cy="576262"/>
        </p:xfrm>
        <a:graphic>
          <a:graphicData uri="http://schemas.openxmlformats.org/presentationml/2006/ole">
            <mc:AlternateContent xmlns:mc="http://schemas.openxmlformats.org/markup-compatibility/2006">
              <mc:Choice xmlns:v="urn:schemas-microsoft-com:vml" Requires="v">
                <p:oleObj spid="_x0000_s86474" name="方程式" r:id="rId6" imgW="177646" imgH="228402" progId="Equation.3">
                  <p:embed/>
                </p:oleObj>
              </mc:Choice>
              <mc:Fallback>
                <p:oleObj name="方程式" r:id="rId6" imgW="177646" imgH="2284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84" y="4893436"/>
                        <a:ext cx="4540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543744906"/>
              </p:ext>
            </p:extLst>
          </p:nvPr>
        </p:nvGraphicFramePr>
        <p:xfrm>
          <a:off x="4880988" y="5260748"/>
          <a:ext cx="2091267" cy="862013"/>
        </p:xfrm>
        <a:graphic>
          <a:graphicData uri="http://schemas.openxmlformats.org/presentationml/2006/ole">
            <mc:AlternateContent xmlns:mc="http://schemas.openxmlformats.org/markup-compatibility/2006">
              <mc:Choice xmlns:v="urn:schemas-microsoft-com:vml" Requires="v">
                <p:oleObj spid="_x0000_s86475" name="公式" r:id="rId8" imgW="965160" imgH="431640" progId="Equation.3">
                  <p:embed/>
                </p:oleObj>
              </mc:Choice>
              <mc:Fallback>
                <p:oleObj name="公式" r:id="rId8" imgW="96516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0988" y="5260748"/>
                        <a:ext cx="209126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753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928"/>
                                        </p:tgtEl>
                                        <p:attrNameLst>
                                          <p:attrName>style.visibility</p:attrName>
                                        </p:attrNameLst>
                                      </p:cBhvr>
                                      <p:to>
                                        <p:strVal val="visible"/>
                                      </p:to>
                                    </p:set>
                                    <p:animEffect transition="in" filter="fade">
                                      <p:cBhvr>
                                        <p:cTn id="10" dur="500"/>
                                        <p:tgtEl>
                                          <p:spTgt spid="2892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Averaging </a:t>
            </a:r>
            <a:r>
              <a:rPr lang="en-US" sz="3000" dirty="0" smtClean="0"/>
              <a:t>(Xiao, 2010)</a:t>
            </a:r>
            <a:endParaRPr lang="en-US" sz="3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6116465" y="1556793"/>
                <a:ext cx="3595063" cy="4525963"/>
              </a:xfrm>
            </p:spPr>
            <p:txBody>
              <a:bodyPr>
                <a:normAutofit/>
              </a:bodyPr>
              <a:lstStyle/>
              <a:p>
                <a14:m>
                  <m:oMath xmlns:m="http://schemas.openxmlformats.org/officeDocument/2006/math">
                    <m:sSub>
                      <m:sSubPr>
                        <m:ctrlPr>
                          <a:rPr lang="en-US" b="0" i="1" smtClean="0">
                            <a:latin typeface="Cambria Math" panose="02040503050406030204" pitchFamily="18" charset="0"/>
                          </a:rPr>
                        </m:ctrlPr>
                      </m:sSubPr>
                      <m:e>
                        <m:r>
                          <a:rPr lang="en-US" i="1">
                            <a:latin typeface="Cambria Math"/>
                          </a:rPr>
                          <m:t>𝑤</m:t>
                        </m:r>
                      </m:e>
                      <m:sub>
                        <m:r>
                          <a:rPr lang="en-US" b="0" i="1" smtClean="0">
                            <a:latin typeface="Cambria Math"/>
                          </a:rPr>
                          <m:t>𝑡</m:t>
                        </m:r>
                        <m:r>
                          <a:rPr lang="en-US" b="0" i="1" smtClean="0">
                            <a:latin typeface="Cambria Math"/>
                          </a:rPr>
                          <m:t>+1</m:t>
                        </m:r>
                      </m:sub>
                    </m:sSub>
                  </m:oMath>
                </a14:m>
                <a:r>
                  <a:rPr lang="en-US" dirty="0" smtClean="0"/>
                  <a:t> has entry-wise closed-form solution</a:t>
                </a:r>
                <a:endParaRPr lang="en-US" dirty="0" smtClean="0">
                  <a:solidFill>
                    <a:srgbClr val="0000FF"/>
                  </a:solidFill>
                </a:endParaRPr>
              </a:p>
              <a:p>
                <a:r>
                  <a:rPr lang="en-US" dirty="0" smtClean="0">
                    <a:solidFill>
                      <a:srgbClr val="0000FF"/>
                    </a:solidFill>
                  </a:rPr>
                  <a:t>Advantage</a:t>
                </a:r>
                <a:r>
                  <a:rPr lang="en-US" dirty="0" smtClean="0"/>
                  <a:t>: sparse on the </a:t>
                </a:r>
                <a:r>
                  <a:rPr lang="en-US" dirty="0"/>
                  <a:t>weight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𝑤</m:t>
                        </m:r>
                      </m:e>
                      <m:sub>
                        <m:r>
                          <a:rPr lang="en-US" i="1" dirty="0" smtClean="0">
                            <a:latin typeface="Cambria Math"/>
                          </a:rPr>
                          <m:t>𝑡</m:t>
                        </m:r>
                      </m:sub>
                    </m:sSub>
                  </m:oMath>
                </a14:m>
                <a:endParaRPr lang="en-US" dirty="0" smtClean="0"/>
              </a:p>
              <a:p>
                <a:r>
                  <a:rPr lang="en-US" dirty="0" smtClean="0">
                    <a:solidFill>
                      <a:srgbClr val="0000FF"/>
                    </a:solidFill>
                  </a:rPr>
                  <a:t>Disadvantage</a:t>
                </a:r>
                <a:r>
                  <a:rPr lang="en-US" dirty="0" smtClean="0"/>
                  <a:t>: keep a non-sparse </a:t>
                </a:r>
                <a:r>
                  <a:rPr lang="en-US" dirty="0" err="1" smtClean="0"/>
                  <a:t>subgradient</a:t>
                </a:r>
                <a:r>
                  <a:rPr lang="en-US" dirty="0"/>
                  <a: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i="1" dirty="0">
                                <a:latin typeface="Cambria Math"/>
                              </a:rPr>
                              <m:t>𝑔</m:t>
                            </m:r>
                          </m:e>
                        </m:acc>
                      </m:e>
                      <m:sub>
                        <m:r>
                          <a:rPr lang="en-US" b="0" i="1" dirty="0" smtClean="0">
                            <a:latin typeface="Cambria Math"/>
                          </a:rPr>
                          <m:t>𝑡</m:t>
                        </m:r>
                      </m:sub>
                    </m:sSub>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645968" y="1556792"/>
                <a:ext cx="3318520" cy="4525963"/>
              </a:xfrm>
              <a:blipFill rotWithShape="1">
                <a:blip r:embed="rId2"/>
                <a:stretch>
                  <a:fillRect l="-3119" t="-1211" r="-1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89B3E5E-9888-410B-8750-2191BA36B2F2}" type="slidenum">
              <a:rPr lang="en-US" smtClean="0"/>
              <a:t>67</a:t>
            </a:fld>
            <a:endParaRPr lang="en-US"/>
          </a:p>
        </p:txBody>
      </p:sp>
      <p:pic>
        <p:nvPicPr>
          <p:cNvPr id="297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63" y="2060848"/>
            <a:ext cx="5972080" cy="4286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144688" y="5478882"/>
            <a:ext cx="3120347"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a:spLocks noGrp="1"/>
          </p:cNvSpPr>
          <p:nvPr>
            <p:ph sz="half" idx="1"/>
          </p:nvPr>
        </p:nvSpPr>
        <p:spPr>
          <a:xfrm>
            <a:off x="655858" y="1556793"/>
            <a:ext cx="3751081" cy="4525963"/>
          </a:xfrm>
        </p:spPr>
        <p:txBody>
          <a:bodyPr>
            <a:normAutofit/>
          </a:bodyPr>
          <a:lstStyle/>
          <a:p>
            <a:r>
              <a:rPr lang="en-US" dirty="0" smtClean="0"/>
              <a:t>Algorithm</a:t>
            </a:r>
            <a:endParaRPr lang="en-US" dirty="0"/>
          </a:p>
        </p:txBody>
      </p:sp>
      <p:pic>
        <p:nvPicPr>
          <p:cNvPr id="8" name="Picture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061" y="5229200"/>
            <a:ext cx="4364831" cy="95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72480" y="4204260"/>
            <a:ext cx="0" cy="150071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18104" y="2132856"/>
            <a:ext cx="244827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4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350" y="2060849"/>
            <a:ext cx="594360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6"/>
          <p:cNvSpPr>
            <a:spLocks noGrp="1"/>
          </p:cNvSpPr>
          <p:nvPr>
            <p:ph idx="1"/>
          </p:nvPr>
        </p:nvSpPr>
        <p:spPr/>
        <p:txBody>
          <a:bodyPr/>
          <a:lstStyle/>
          <a:p>
            <a:r>
              <a:rPr lang="en-US" dirty="0" smtClean="0"/>
              <a:t>Average regret</a:t>
            </a:r>
          </a:p>
          <a:p>
            <a:endParaRPr lang="en-US" dirty="0"/>
          </a:p>
          <a:p>
            <a:endParaRPr lang="en-US" dirty="0" smtClean="0"/>
          </a:p>
          <a:p>
            <a:endParaRPr lang="en-US" dirty="0" smtClean="0"/>
          </a:p>
          <a:p>
            <a:r>
              <a:rPr lang="en-US" dirty="0" smtClean="0"/>
              <a:t>Theoretical bound: similar to gradient descent</a:t>
            </a:r>
          </a:p>
          <a:p>
            <a:pPr marL="0" indent="0">
              <a:buNone/>
            </a:pPr>
            <a:r>
              <a:rPr lang="en-US" dirty="0" smtClean="0"/>
              <a:t> </a:t>
            </a:r>
            <a:endParaRPr lang="en-US" dirty="0"/>
          </a:p>
        </p:txBody>
      </p:sp>
      <p:sp>
        <p:nvSpPr>
          <p:cNvPr id="2" name="Title 1"/>
          <p:cNvSpPr>
            <a:spLocks noGrp="1"/>
          </p:cNvSpPr>
          <p:nvPr>
            <p:ph type="title"/>
          </p:nvPr>
        </p:nvSpPr>
        <p:spPr/>
        <p:txBody>
          <a:bodyPr/>
          <a:lstStyle/>
          <a:p>
            <a:r>
              <a:rPr lang="en-US" dirty="0" smtClean="0"/>
              <a:t>Convergence and Regret </a:t>
            </a:r>
            <a:endParaRPr lang="en-US" dirty="0"/>
          </a:p>
        </p:txBody>
      </p:sp>
      <p:sp>
        <p:nvSpPr>
          <p:cNvPr id="5" name="Slide Number Placeholder 4"/>
          <p:cNvSpPr>
            <a:spLocks noGrp="1"/>
          </p:cNvSpPr>
          <p:nvPr>
            <p:ph type="sldNum" sz="quarter" idx="12"/>
          </p:nvPr>
        </p:nvSpPr>
        <p:spPr/>
        <p:txBody>
          <a:bodyPr/>
          <a:lstStyle/>
          <a:p>
            <a:fld id="{889B3E5E-9888-410B-8750-2191BA36B2F2}" type="slidenum">
              <a:rPr lang="en-US" smtClean="0"/>
              <a:t>68</a:t>
            </a:fld>
            <a:endParaRPr lang="en-US"/>
          </a:p>
        </p:txBody>
      </p:sp>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4509121"/>
            <a:ext cx="674846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3938888" y="5517233"/>
                <a:ext cx="2730303" cy="694677"/>
              </a:xfrm>
              <a:prstGeom prst="rect">
                <a:avLst/>
              </a:prstGeom>
              <a:noFill/>
              <a:ln>
                <a:solidFill>
                  <a:schemeClr val="accent1"/>
                </a:solidFill>
              </a:ln>
            </p:spPr>
            <p:txBody>
              <a:bodyPr wrap="square" rtlCol="0">
                <a:spAutoFit/>
              </a:bodyPr>
              <a:lstStyle/>
              <a:p>
                <a14:m>
                  <m:oMath xmlns:m="http://schemas.openxmlformats.org/officeDocument/2006/math">
                    <m:r>
                      <a:rPr lang="en-US" b="0" i="1" smtClean="0">
                        <a:latin typeface="Cambria Math"/>
                      </a:rPr>
                      <m:t>𝑂</m:t>
                    </m:r>
                    <m:d>
                      <m:dPr>
                        <m:ctrlPr>
                          <a:rPr lang="en-US" b="0" i="1" smtClean="0">
                            <a:latin typeface="Cambria Math" panose="02040503050406030204" pitchFamily="18" charset="0"/>
                          </a:rPr>
                        </m:ctrlPr>
                      </m:dPr>
                      <m:e>
                        <m:r>
                          <a:rPr lang="en-US" b="0" i="1" smtClean="0">
                            <a:latin typeface="Cambria Math"/>
                          </a:rPr>
                          <m:t>1/</m:t>
                        </m:r>
                        <m:rad>
                          <m:radPr>
                            <m:degHide m:val="on"/>
                            <m:ctrlPr>
                              <a:rPr lang="en-US" b="0" i="1" smtClean="0">
                                <a:latin typeface="Cambria Math" panose="02040503050406030204" pitchFamily="18" charset="0"/>
                              </a:rPr>
                            </m:ctrlPr>
                          </m:radPr>
                          <m:deg/>
                          <m:e>
                            <m:r>
                              <a:rPr lang="en-US" b="0" i="1" smtClean="0">
                                <a:latin typeface="Cambria Math"/>
                              </a:rPr>
                              <m:t>𝑇</m:t>
                            </m:r>
                          </m:e>
                        </m:rad>
                      </m:e>
                    </m:d>
                  </m:oMath>
                </a14:m>
                <a:r>
                  <a:rPr lang="en-US" dirty="0"/>
                  <a:t> </a:t>
                </a:r>
                <a:r>
                  <a:rPr lang="en-US" dirty="0" smtClean="0"/>
                  <a:t>average regret </a:t>
                </a:r>
                <a:r>
                  <a:rPr lang="en-US" dirty="0"/>
                  <a:t>bound is established.</a:t>
                </a:r>
              </a:p>
            </p:txBody>
          </p:sp>
        </mc:Choice>
        <mc:Fallback xmlns="">
          <p:sp>
            <p:nvSpPr>
              <p:cNvPr id="8" name="TextBox 7"/>
              <p:cNvSpPr txBox="1">
                <a:spLocks noRot="1" noChangeAspect="1" noMove="1" noResize="1" noEditPoints="1" noAdjustHandles="1" noChangeArrowheads="1" noChangeShapeType="1" noTextEdit="1"/>
              </p:cNvSpPr>
              <p:nvPr/>
            </p:nvSpPr>
            <p:spPr>
              <a:xfrm>
                <a:off x="3635896" y="5517232"/>
                <a:ext cx="2520280" cy="694677"/>
              </a:xfrm>
              <a:prstGeom prst="rect">
                <a:avLst/>
              </a:prstGeom>
              <a:blipFill rotWithShape="1">
                <a:blip r:embed="rId4"/>
                <a:stretch>
                  <a:fillRect l="-1683" r="-1923" b="-12069"/>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37619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845"/>
                                        </p:tgtEl>
                                        <p:attrNameLst>
                                          <p:attrName>style.visibility</p:attrName>
                                        </p:attrNameLst>
                                      </p:cBhvr>
                                      <p:to>
                                        <p:strVal val="visible"/>
                                      </p:to>
                                    </p:set>
                                    <p:animEffect transition="in" filter="fade">
                                      <p:cBhvr>
                                        <p:cTn id="10" dur="500"/>
                                        <p:tgtEl>
                                          <p:spTgt spid="358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5846"/>
                                        </p:tgtEl>
                                        <p:attrNameLst>
                                          <p:attrName>style.visibility</p:attrName>
                                        </p:attrNameLst>
                                      </p:cBhvr>
                                      <p:to>
                                        <p:strVal val="visible"/>
                                      </p:to>
                                    </p:set>
                                    <p:animEffect transition="in" filter="fade">
                                      <p:cBhvr>
                                        <p:cTn id="18" dur="500"/>
                                        <p:tgtEl>
                                          <p:spTgt spid="358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Variants of </a:t>
            </a:r>
            <a:r>
              <a:rPr lang="en-US" dirty="0" smtClean="0"/>
              <a:t>Online Sparse Learning Models</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rgbClr val="0000FF"/>
                </a:solidFill>
              </a:rPr>
              <a:t>Online </a:t>
            </a:r>
            <a:r>
              <a:rPr lang="en-US" dirty="0" smtClean="0">
                <a:solidFill>
                  <a:srgbClr val="0000FF"/>
                </a:solidFill>
              </a:rPr>
              <a:t>feature selection</a:t>
            </a:r>
            <a:r>
              <a:rPr lang="en-US" dirty="0" smtClean="0"/>
              <a:t> </a:t>
            </a:r>
            <a:r>
              <a:rPr lang="en-US" dirty="0"/>
              <a:t>(OFS</a:t>
            </a:r>
            <a:r>
              <a:rPr lang="en-US" dirty="0" smtClean="0"/>
              <a:t>)</a:t>
            </a:r>
          </a:p>
          <a:p>
            <a:pPr lvl="1"/>
            <a:r>
              <a:rPr lang="en-US" dirty="0" smtClean="0"/>
              <a:t>A </a:t>
            </a:r>
            <a:r>
              <a:rPr lang="en-US" dirty="0"/>
              <a:t>variant of </a:t>
            </a:r>
            <a:r>
              <a:rPr lang="en-US" dirty="0" smtClean="0"/>
              <a:t>sparse online learning</a:t>
            </a:r>
          </a:p>
          <a:p>
            <a:pPr lvl="1"/>
            <a:r>
              <a:rPr lang="en-US" dirty="0" smtClean="0"/>
              <a:t>The </a:t>
            </a:r>
            <a:r>
              <a:rPr lang="en-US" dirty="0"/>
              <a:t>key difference is that OFS focuses on selecting </a:t>
            </a:r>
            <a:r>
              <a:rPr lang="en-US" dirty="0" smtClean="0"/>
              <a:t>a </a:t>
            </a:r>
            <a:r>
              <a:rPr lang="en-US" dirty="0" smtClean="0">
                <a:solidFill>
                  <a:srgbClr val="0000FF"/>
                </a:solidFill>
              </a:rPr>
              <a:t>fixed </a:t>
            </a:r>
            <a:r>
              <a:rPr lang="en-US" dirty="0">
                <a:solidFill>
                  <a:srgbClr val="0000FF"/>
                </a:solidFill>
              </a:rPr>
              <a:t>subset of features</a:t>
            </a:r>
            <a:r>
              <a:rPr lang="en-US" dirty="0"/>
              <a:t> in online learning </a:t>
            </a:r>
            <a:r>
              <a:rPr lang="en-US" dirty="0" smtClean="0"/>
              <a:t>process</a:t>
            </a:r>
          </a:p>
          <a:p>
            <a:pPr lvl="1"/>
            <a:r>
              <a:rPr lang="en-US" dirty="0" smtClean="0"/>
              <a:t>Could </a:t>
            </a:r>
            <a:r>
              <a:rPr lang="en-US" dirty="0"/>
              <a:t>be used as an alternative tool for </a:t>
            </a:r>
            <a:r>
              <a:rPr lang="en-US" dirty="0" smtClean="0"/>
              <a:t>batch feature </a:t>
            </a:r>
            <a:r>
              <a:rPr lang="en-US" dirty="0"/>
              <a:t>selection when dealing with big data</a:t>
            </a:r>
          </a:p>
          <a:p>
            <a:r>
              <a:rPr lang="en-US" dirty="0" smtClean="0"/>
              <a:t>Other existing work</a:t>
            </a:r>
            <a:endParaRPr lang="en-US" dirty="0"/>
          </a:p>
          <a:p>
            <a:pPr lvl="1"/>
            <a:r>
              <a:rPr lang="en-US" dirty="0" smtClean="0"/>
              <a:t>Online learning for Group Lasso (Yang </a:t>
            </a:r>
            <a:r>
              <a:rPr lang="en-US" dirty="0"/>
              <a:t>et </a:t>
            </a:r>
            <a:r>
              <a:rPr lang="en-US" dirty="0" smtClean="0"/>
              <a:t>al., 2010)  and online learning for multi-task feature selection (Yang et al. 2013) to select features in group manner or features among similar tasks</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69</a:t>
            </a:fld>
            <a:endParaRPr lang="en-US"/>
          </a:p>
        </p:txBody>
      </p:sp>
    </p:spTree>
    <p:extLst>
      <p:ext uri="{BB962C8B-B14F-4D97-AF65-F5344CB8AC3E}">
        <p14:creationId xmlns:p14="http://schemas.microsoft.com/office/powerpoint/2010/main" val="51439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t>Introduction</a:t>
            </a:r>
          </a:p>
          <a:p>
            <a:pPr lvl="1"/>
            <a:r>
              <a:rPr lang="en-US" dirty="0" smtClean="0"/>
              <a:t>Learning paradigms</a:t>
            </a:r>
            <a:endParaRPr lang="en-US" dirty="0"/>
          </a:p>
          <a:p>
            <a:pPr lvl="1"/>
            <a:r>
              <a:rPr lang="en-US" dirty="0" smtClean="0"/>
              <a:t>Online learning and its applications</a:t>
            </a:r>
            <a:endParaRPr lang="en-US" dirty="0"/>
          </a:p>
          <a:p>
            <a:r>
              <a:rPr lang="en-US" dirty="0" smtClean="0">
                <a:solidFill>
                  <a:schemeClr val="bg1">
                    <a:lumMod val="65000"/>
                  </a:schemeClr>
                </a:solidFill>
              </a:rPr>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extLst>
      <p:ext uri="{BB962C8B-B14F-4D97-AF65-F5344CB8AC3E}">
        <p14:creationId xmlns:p14="http://schemas.microsoft.com/office/powerpoint/2010/main" val="10638194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Sparse Learning</a:t>
            </a:r>
          </a:p>
        </p:txBody>
      </p:sp>
      <p:sp>
        <p:nvSpPr>
          <p:cNvPr id="3" name="Content Placeholder 2"/>
          <p:cNvSpPr>
            <a:spLocks noGrp="1"/>
          </p:cNvSpPr>
          <p:nvPr>
            <p:ph idx="1"/>
          </p:nvPr>
        </p:nvSpPr>
        <p:spPr/>
        <p:txBody>
          <a:bodyPr>
            <a:normAutofit/>
          </a:bodyPr>
          <a:lstStyle/>
          <a:p>
            <a:r>
              <a:rPr lang="en-US" dirty="0" smtClean="0"/>
              <a:t>Objective</a:t>
            </a:r>
          </a:p>
          <a:p>
            <a:pPr lvl="1"/>
            <a:r>
              <a:rPr lang="en-US" dirty="0" smtClean="0"/>
              <a:t>Induce </a:t>
            </a:r>
            <a:r>
              <a:rPr lang="en-US" dirty="0" err="1" smtClean="0">
                <a:solidFill>
                  <a:srgbClr val="0000FF"/>
                </a:solidFill>
              </a:rPr>
              <a:t>sparsity</a:t>
            </a:r>
            <a:r>
              <a:rPr lang="en-US" dirty="0" smtClean="0">
                <a:solidFill>
                  <a:srgbClr val="0000FF"/>
                </a:solidFill>
              </a:rPr>
              <a:t> </a:t>
            </a:r>
            <a:r>
              <a:rPr lang="en-US" dirty="0" smtClean="0"/>
              <a:t>in </a:t>
            </a:r>
            <a:r>
              <a:rPr lang="en-US" dirty="0"/>
              <a:t>the weights of online learning algorithms</a:t>
            </a:r>
            <a:endParaRPr lang="en-US" dirty="0" smtClean="0"/>
          </a:p>
          <a:p>
            <a:r>
              <a:rPr lang="en-US" dirty="0" smtClean="0"/>
              <a:t> Pros and Cons</a:t>
            </a:r>
          </a:p>
          <a:p>
            <a:pPr marL="457200" lvl="1" indent="0">
              <a:buNone/>
            </a:pPr>
            <a:r>
              <a:rPr lang="en-US" dirty="0"/>
              <a:t> </a:t>
            </a:r>
            <a:r>
              <a:rPr lang="en-US" dirty="0" smtClean="0"/>
              <a:t>    Simple </a:t>
            </a:r>
            <a:r>
              <a:rPr lang="en-US" dirty="0"/>
              <a:t>and easy to implement</a:t>
            </a:r>
          </a:p>
          <a:p>
            <a:pPr marL="457200" lvl="1" indent="0">
              <a:buNone/>
            </a:pPr>
            <a:r>
              <a:rPr lang="en-US" dirty="0"/>
              <a:t> </a:t>
            </a:r>
            <a:r>
              <a:rPr lang="en-US" dirty="0" smtClean="0"/>
              <a:t>    Efficient </a:t>
            </a:r>
            <a:r>
              <a:rPr lang="en-US" dirty="0"/>
              <a:t>and scalable for high-dimensional data</a:t>
            </a:r>
          </a:p>
          <a:p>
            <a:pPr marL="457200" lvl="1" indent="0">
              <a:buNone/>
            </a:pPr>
            <a:r>
              <a:rPr lang="en-US" dirty="0" smtClean="0"/>
              <a:t>     Relatively </a:t>
            </a:r>
            <a:r>
              <a:rPr lang="en-US" dirty="0"/>
              <a:t>slow convergence </a:t>
            </a:r>
            <a:r>
              <a:rPr lang="en-US" dirty="0" smtClean="0"/>
              <a:t>rate</a:t>
            </a:r>
          </a:p>
          <a:p>
            <a:pPr marL="457200" lvl="1" indent="0">
              <a:buNone/>
            </a:pPr>
            <a:r>
              <a:rPr lang="en-US" dirty="0"/>
              <a:t> </a:t>
            </a:r>
            <a:r>
              <a:rPr lang="en-US" dirty="0" smtClean="0"/>
              <a:t>    No perfect way to attain </a:t>
            </a:r>
            <a:r>
              <a:rPr lang="en-US" dirty="0" err="1" smtClean="0"/>
              <a:t>sparsity</a:t>
            </a:r>
            <a:r>
              <a:rPr lang="en-US" dirty="0" smtClean="0"/>
              <a:t> solution yet </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70</a:t>
            </a:fld>
            <a:endParaRPr lang="en-US"/>
          </a:p>
        </p:txBody>
      </p:sp>
      <p:pic>
        <p:nvPicPr>
          <p:cNvPr id="5"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27" y="3717032"/>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6" descr="sa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27" y="4720394"/>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27" y="4218713"/>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6" descr="sa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27" y="5222076"/>
            <a:ext cx="49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Bevel 8"/>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245753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solidFill>
                  <a:schemeClr val="bg1">
                    <a:lumMod val="65000"/>
                  </a:schemeClr>
                </a:solidFill>
              </a:rPr>
              <a:t>Online sparse learning</a:t>
            </a:r>
          </a:p>
          <a:p>
            <a:pPr lvl="1"/>
            <a:r>
              <a:rPr lang="en-US" dirty="0"/>
              <a:t>Online unsupervised </a:t>
            </a:r>
            <a:r>
              <a:rPr lang="en-US" dirty="0" smtClean="0"/>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71</a:t>
            </a:fld>
            <a:endParaRPr lang="zh-CN" altLang="en-US"/>
          </a:p>
        </p:txBody>
      </p:sp>
    </p:spTree>
    <p:extLst>
      <p:ext uri="{BB962C8B-B14F-4D97-AF65-F5344CB8AC3E}">
        <p14:creationId xmlns:p14="http://schemas.microsoft.com/office/powerpoint/2010/main" val="41568423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a:t>
            </a:r>
            <a:r>
              <a:rPr lang="en-US" dirty="0"/>
              <a:t>Unsupervised </a:t>
            </a:r>
            <a:r>
              <a:rPr lang="en-US" dirty="0" smtClean="0"/>
              <a:t>Learning</a:t>
            </a:r>
            <a:endParaRPr lang="en-US" dirty="0"/>
          </a:p>
        </p:txBody>
      </p:sp>
      <p:sp>
        <p:nvSpPr>
          <p:cNvPr id="3" name="Content Placeholder 2"/>
          <p:cNvSpPr>
            <a:spLocks noGrp="1"/>
          </p:cNvSpPr>
          <p:nvPr>
            <p:ph idx="1"/>
          </p:nvPr>
        </p:nvSpPr>
        <p:spPr>
          <a:xfrm>
            <a:off x="495300" y="1600200"/>
            <a:ext cx="8915400" cy="5069160"/>
          </a:xfrm>
        </p:spPr>
        <p:txBody>
          <a:bodyPr>
            <a:normAutofit/>
          </a:bodyPr>
          <a:lstStyle/>
          <a:p>
            <a:r>
              <a:rPr lang="en-US" sz="2800" dirty="0" smtClean="0"/>
              <a:t>Assumption: data generated from </a:t>
            </a:r>
            <a:r>
              <a:rPr lang="en-US" sz="2800" dirty="0"/>
              <a:t>some underlying parametric probabilistic </a:t>
            </a:r>
            <a:r>
              <a:rPr lang="en-US" sz="2800" dirty="0">
                <a:solidFill>
                  <a:srgbClr val="0000FF"/>
                </a:solidFill>
              </a:rPr>
              <a:t>density</a:t>
            </a:r>
            <a:r>
              <a:rPr lang="en-US" sz="2800" dirty="0"/>
              <a:t> function</a:t>
            </a:r>
            <a:endParaRPr lang="en-US" sz="2800" dirty="0" smtClean="0"/>
          </a:p>
          <a:p>
            <a:r>
              <a:rPr lang="en-US" sz="2800" dirty="0" smtClean="0"/>
              <a:t>Goal: estimate the parameters of the density to give a </a:t>
            </a:r>
            <a:r>
              <a:rPr lang="en-US" sz="2800" dirty="0"/>
              <a:t>suitable compact </a:t>
            </a:r>
            <a:r>
              <a:rPr lang="en-US" sz="2800" dirty="0" smtClean="0"/>
              <a:t>representation</a:t>
            </a:r>
          </a:p>
        </p:txBody>
      </p:sp>
      <p:sp>
        <p:nvSpPr>
          <p:cNvPr id="4" name="Slide Number Placeholder 3"/>
          <p:cNvSpPr>
            <a:spLocks noGrp="1"/>
          </p:cNvSpPr>
          <p:nvPr>
            <p:ph type="sldNum" sz="quarter" idx="12"/>
          </p:nvPr>
        </p:nvSpPr>
        <p:spPr/>
        <p:txBody>
          <a:bodyPr/>
          <a:lstStyle/>
          <a:p>
            <a:fld id="{889B3E5E-9888-410B-8750-2191BA36B2F2}" type="slidenum">
              <a:rPr lang="en-US" smtClean="0"/>
              <a:t>72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23" y="3861049"/>
            <a:ext cx="2418269" cy="24002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016" y="3860115"/>
            <a:ext cx="3252772" cy="24012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610" y="3820542"/>
            <a:ext cx="2601300" cy="2401200"/>
          </a:xfrm>
          <a:prstGeom prst="rect">
            <a:avLst/>
          </a:prstGeom>
        </p:spPr>
      </p:pic>
    </p:spTree>
    <p:extLst>
      <p:ext uri="{BB962C8B-B14F-4D97-AF65-F5344CB8AC3E}">
        <p14:creationId xmlns:p14="http://schemas.microsoft.com/office/powerpoint/2010/main" val="31125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a:t>
            </a:r>
            <a:r>
              <a:rPr lang="en-US" dirty="0"/>
              <a:t>Unsupervised </a:t>
            </a:r>
            <a:r>
              <a:rPr lang="en-US" dirty="0" smtClean="0"/>
              <a:t>Learning</a:t>
            </a:r>
            <a:endParaRPr lang="en-US" dirty="0"/>
          </a:p>
        </p:txBody>
      </p:sp>
      <p:sp>
        <p:nvSpPr>
          <p:cNvPr id="3" name="Content Placeholder 2"/>
          <p:cNvSpPr>
            <a:spLocks noGrp="1"/>
          </p:cNvSpPr>
          <p:nvPr>
            <p:ph idx="1"/>
          </p:nvPr>
        </p:nvSpPr>
        <p:spPr>
          <a:xfrm>
            <a:off x="495300" y="1600200"/>
            <a:ext cx="8915400" cy="5069160"/>
          </a:xfrm>
        </p:spPr>
        <p:txBody>
          <a:bodyPr>
            <a:normAutofit fontScale="70000" lnSpcReduction="20000"/>
          </a:bodyPr>
          <a:lstStyle/>
          <a:p>
            <a:r>
              <a:rPr lang="en-US" sz="3800" dirty="0" smtClean="0"/>
              <a:t>Some representative work </a:t>
            </a:r>
          </a:p>
          <a:p>
            <a:pPr lvl="1"/>
            <a:r>
              <a:rPr lang="en-US" sz="3500" b="1" dirty="0"/>
              <a:t>Online singular value decomposition</a:t>
            </a:r>
            <a:r>
              <a:rPr lang="en-US" sz="3500" dirty="0"/>
              <a:t> (SVD) </a:t>
            </a:r>
            <a:r>
              <a:rPr lang="en-US" sz="3500" dirty="0" smtClean="0"/>
              <a:t>(Brand, 2003)</a:t>
            </a:r>
          </a:p>
          <a:p>
            <a:pPr lvl="1"/>
            <a:r>
              <a:rPr lang="en-US" sz="3500" dirty="0" smtClean="0"/>
              <a:t>Online </a:t>
            </a:r>
            <a:r>
              <a:rPr lang="en-US" sz="3500" dirty="0"/>
              <a:t>principal component analysis (PCA) (</a:t>
            </a:r>
            <a:r>
              <a:rPr lang="en-US" sz="3500" dirty="0" err="1"/>
              <a:t>Warmuth</a:t>
            </a:r>
            <a:r>
              <a:rPr lang="en-US" sz="3500" dirty="0"/>
              <a:t> and </a:t>
            </a:r>
            <a:r>
              <a:rPr lang="en-US" sz="3500" dirty="0" err="1"/>
              <a:t>Kuzmin</a:t>
            </a:r>
            <a:r>
              <a:rPr lang="en-US" sz="3500" dirty="0"/>
              <a:t>, 2006)</a:t>
            </a:r>
          </a:p>
          <a:p>
            <a:pPr lvl="1"/>
            <a:r>
              <a:rPr lang="en-US" sz="3500" dirty="0"/>
              <a:t>Online dictionary learning for sparse coding (</a:t>
            </a:r>
            <a:r>
              <a:rPr lang="en-US" sz="3500" dirty="0" err="1"/>
              <a:t>Mairal</a:t>
            </a:r>
            <a:r>
              <a:rPr lang="en-US" sz="3500" dirty="0"/>
              <a:t> et al. 2009)</a:t>
            </a:r>
          </a:p>
          <a:p>
            <a:pPr lvl="1"/>
            <a:r>
              <a:rPr lang="en-US" sz="3500" dirty="0" smtClean="0"/>
              <a:t>Online learning </a:t>
            </a:r>
            <a:r>
              <a:rPr lang="en-US" sz="3500" dirty="0"/>
              <a:t>for latent </a:t>
            </a:r>
            <a:r>
              <a:rPr lang="en-US" sz="3500" dirty="0" err="1"/>
              <a:t>Dirichlet</a:t>
            </a:r>
            <a:r>
              <a:rPr lang="en-US" sz="3500" dirty="0"/>
              <a:t> </a:t>
            </a:r>
            <a:r>
              <a:rPr lang="en-US" sz="3500" dirty="0" smtClean="0"/>
              <a:t>allocation (LDA) (Hoffman et al., 2010)</a:t>
            </a:r>
          </a:p>
          <a:p>
            <a:pPr lvl="1"/>
            <a:r>
              <a:rPr lang="en-US" sz="3500" dirty="0"/>
              <a:t>Online </a:t>
            </a:r>
            <a:r>
              <a:rPr lang="en-US" sz="3500" dirty="0" err="1"/>
              <a:t>variational</a:t>
            </a:r>
            <a:r>
              <a:rPr lang="en-US" sz="3500" dirty="0"/>
              <a:t> inference for the hierarchical </a:t>
            </a:r>
            <a:r>
              <a:rPr lang="en-US" sz="3500" dirty="0" err="1"/>
              <a:t>Dirichlet</a:t>
            </a:r>
            <a:r>
              <a:rPr lang="en-US" sz="3500" dirty="0"/>
              <a:t> </a:t>
            </a:r>
            <a:r>
              <a:rPr lang="en-US" sz="3500" dirty="0" smtClean="0"/>
              <a:t>process (HDP) (Wang et al. 2011)</a:t>
            </a:r>
          </a:p>
          <a:p>
            <a:pPr lvl="1"/>
            <a:r>
              <a:rPr lang="en-US" sz="3600" dirty="0"/>
              <a:t>Online Learning for Collaborative </a:t>
            </a:r>
            <a:r>
              <a:rPr lang="en-US" sz="3600" dirty="0" smtClean="0"/>
              <a:t>Filtering (Ling et al. 2012)</a:t>
            </a:r>
          </a:p>
          <a:p>
            <a:pPr lvl="1"/>
            <a:r>
              <a:rPr lang="en-US" sz="3500" dirty="0" smtClean="0"/>
              <a:t>...</a:t>
            </a:r>
            <a:endParaRPr lang="en-US" sz="3500" dirty="0"/>
          </a:p>
        </p:txBody>
      </p:sp>
      <p:sp>
        <p:nvSpPr>
          <p:cNvPr id="4" name="Slide Number Placeholder 3"/>
          <p:cNvSpPr>
            <a:spLocks noGrp="1"/>
          </p:cNvSpPr>
          <p:nvPr>
            <p:ph type="sldNum" sz="quarter" idx="12"/>
          </p:nvPr>
        </p:nvSpPr>
        <p:spPr/>
        <p:txBody>
          <a:bodyPr/>
          <a:lstStyle/>
          <a:p>
            <a:fld id="{889B3E5E-9888-410B-8750-2191BA36B2F2}" type="slidenum">
              <a:rPr lang="en-US" smtClean="0"/>
              <a:t>73</a:t>
            </a:fld>
            <a:endParaRPr lang="en-US"/>
          </a:p>
        </p:txBody>
      </p:sp>
    </p:spTree>
    <p:extLst>
      <p:ext uri="{BB962C8B-B14F-4D97-AF65-F5344CB8AC3E}">
        <p14:creationId xmlns:p14="http://schemas.microsoft.com/office/powerpoint/2010/main" val="10352026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506506" y="1609750"/>
                <a:ext cx="4375150" cy="4525963"/>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altLang="zh-CN" sz="3200" i="1" smtClean="0">
                            <a:latin typeface="Cambria Math" panose="02040503050406030204" pitchFamily="18" charset="0"/>
                          </a:rPr>
                        </m:ctrlPr>
                      </m:sSubPr>
                      <m:e>
                        <m:r>
                          <a:rPr lang="en-US" altLang="zh-CN" sz="3200" i="1" smtClean="0">
                            <a:latin typeface="Cambria Math" panose="02040503050406030204" pitchFamily="18" charset="0"/>
                          </a:rPr>
                          <m:t>𝐴</m:t>
                        </m:r>
                      </m:e>
                      <m:sub>
                        <m:r>
                          <a:rPr lang="en-US" altLang="zh-CN" sz="3200" i="1" smtClean="0">
                            <a:latin typeface="Cambria Math" panose="02040503050406030204" pitchFamily="18" charset="0"/>
                          </a:rPr>
                          <m:t>[</m:t>
                        </m:r>
                        <m:r>
                          <a:rPr lang="en-US" altLang="zh-CN" sz="3200" i="1" smtClean="0">
                            <a:latin typeface="Cambria Math" panose="02040503050406030204" pitchFamily="18" charset="0"/>
                          </a:rPr>
                          <m:t>𝑚</m:t>
                        </m:r>
                        <m:r>
                          <a:rPr lang="en-US" altLang="zh-CN" sz="3200" i="1" smtClean="0">
                            <a:latin typeface="Cambria Math" panose="02040503050406030204" pitchFamily="18" charset="0"/>
                          </a:rPr>
                          <m:t>×</m:t>
                        </m:r>
                        <m:r>
                          <a:rPr lang="en-US" altLang="zh-CN" sz="3200" i="1" smtClean="0">
                            <a:latin typeface="Cambria Math" panose="02040503050406030204" pitchFamily="18" charset="0"/>
                          </a:rPr>
                          <m:t>𝑛</m:t>
                        </m:r>
                        <m:r>
                          <a:rPr lang="en-US" altLang="zh-CN" sz="3200" i="1" smtClean="0">
                            <a:latin typeface="Cambria Math" panose="02040503050406030204" pitchFamily="18" charset="0"/>
                          </a:rPr>
                          <m:t>]</m:t>
                        </m:r>
                      </m:sub>
                    </m:sSub>
                    <m:r>
                      <a:rPr lang="en-US" altLang="zh-CN" sz="3200" i="1" smtClean="0">
                        <a:latin typeface="Cambria Math" panose="02040503050406030204" pitchFamily="18" charset="0"/>
                      </a:rPr>
                      <m:t>=</m:t>
                    </m:r>
                    <m:sSub>
                      <m:sSubPr>
                        <m:ctrlPr>
                          <a:rPr lang="en-US" altLang="zh-CN" sz="3200" i="1" smtClean="0">
                            <a:latin typeface="Cambria Math" panose="02040503050406030204" pitchFamily="18" charset="0"/>
                          </a:rPr>
                        </m:ctrlPr>
                      </m:sSubPr>
                      <m:e>
                        <m:r>
                          <a:rPr lang="en-US" altLang="zh-CN" sz="3200" i="1" smtClean="0">
                            <a:latin typeface="Cambria Math" panose="02040503050406030204" pitchFamily="18" charset="0"/>
                          </a:rPr>
                          <m:t>𝑈</m:t>
                        </m:r>
                      </m:e>
                      <m:sub>
                        <m:r>
                          <a:rPr lang="en-US" altLang="zh-CN" sz="3200" i="1" smtClean="0">
                            <a:latin typeface="Cambria Math" panose="02040503050406030204" pitchFamily="18" charset="0"/>
                          </a:rPr>
                          <m:t>[</m:t>
                        </m:r>
                        <m:r>
                          <a:rPr lang="en-US" altLang="zh-CN" sz="3200" i="1" smtClean="0">
                            <a:latin typeface="Cambria Math" panose="02040503050406030204" pitchFamily="18" charset="0"/>
                          </a:rPr>
                          <m:t>𝑚</m:t>
                        </m:r>
                        <m:r>
                          <a:rPr lang="en-US" altLang="zh-CN" sz="3200" i="1" smtClean="0">
                            <a:latin typeface="Cambria Math" panose="02040503050406030204" pitchFamily="18" charset="0"/>
                          </a:rPr>
                          <m:t>×</m:t>
                        </m:r>
                        <m:r>
                          <a:rPr lang="en-US" altLang="zh-CN" sz="3200" i="1" smtClean="0">
                            <a:latin typeface="Cambria Math" panose="02040503050406030204" pitchFamily="18" charset="0"/>
                          </a:rPr>
                          <m:t>𝑟</m:t>
                        </m:r>
                        <m:r>
                          <a:rPr lang="en-US" altLang="zh-CN" sz="3200" i="1" smtClean="0">
                            <a:latin typeface="Cambria Math" panose="02040503050406030204" pitchFamily="18" charset="0"/>
                          </a:rPr>
                          <m:t>]</m:t>
                        </m:r>
                      </m:sub>
                    </m:sSub>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Σ</m:t>
                        </m:r>
                      </m:e>
                      <m:sub>
                        <m:r>
                          <a:rPr lang="en-US" altLang="zh-CN" sz="3200" i="1" smtClean="0">
                            <a:latin typeface="Cambria Math" panose="02040503050406030204" pitchFamily="18" charset="0"/>
                          </a:rPr>
                          <m:t>[</m:t>
                        </m:r>
                        <m:r>
                          <a:rPr lang="en-US" altLang="zh-CN" sz="3200" i="1" smtClean="0">
                            <a:latin typeface="Cambria Math" panose="02040503050406030204" pitchFamily="18" charset="0"/>
                          </a:rPr>
                          <m:t>𝑟</m:t>
                        </m:r>
                        <m:r>
                          <a:rPr lang="en-US" altLang="zh-CN" sz="3200" i="1" smtClean="0">
                            <a:latin typeface="Cambria Math" panose="02040503050406030204" pitchFamily="18" charset="0"/>
                          </a:rPr>
                          <m:t>×</m:t>
                        </m:r>
                        <m:r>
                          <a:rPr lang="en-US" altLang="zh-CN" sz="3200" i="1" smtClean="0">
                            <a:latin typeface="Cambria Math" panose="02040503050406030204" pitchFamily="18" charset="0"/>
                          </a:rPr>
                          <m:t>𝑟</m:t>
                        </m:r>
                        <m:r>
                          <a:rPr lang="en-US" altLang="zh-CN" sz="3200" i="1" smtClean="0">
                            <a:latin typeface="Cambria Math" panose="02040503050406030204" pitchFamily="18" charset="0"/>
                          </a:rPr>
                          <m:t>]</m:t>
                        </m:r>
                      </m:sub>
                    </m:sSub>
                    <m:sSubSup>
                      <m:sSubSupPr>
                        <m:ctrlPr>
                          <a:rPr lang="en-US" altLang="zh-CN" sz="3200" i="1" smtClean="0">
                            <a:latin typeface="Cambria Math" panose="02040503050406030204" pitchFamily="18" charset="0"/>
                          </a:rPr>
                        </m:ctrlPr>
                      </m:sSubSupPr>
                      <m:e>
                        <m:r>
                          <a:rPr lang="en-US" altLang="zh-CN" sz="3200" i="1" smtClean="0">
                            <a:latin typeface="Cambria Math" panose="02040503050406030204" pitchFamily="18" charset="0"/>
                          </a:rPr>
                          <m:t>𝑉</m:t>
                        </m:r>
                      </m:e>
                      <m:sub>
                        <m:r>
                          <a:rPr lang="en-US" altLang="zh-CN" sz="3200" i="1" smtClean="0">
                            <a:latin typeface="Cambria Math" panose="02040503050406030204" pitchFamily="18" charset="0"/>
                          </a:rPr>
                          <m:t>[</m:t>
                        </m:r>
                        <m:r>
                          <a:rPr lang="en-US" altLang="zh-CN" sz="3200" i="1" smtClean="0">
                            <a:latin typeface="Cambria Math" panose="02040503050406030204" pitchFamily="18" charset="0"/>
                          </a:rPr>
                          <m:t>𝑛</m:t>
                        </m:r>
                        <m:r>
                          <a:rPr lang="en-US" altLang="zh-CN" sz="3200" i="1" smtClean="0">
                            <a:latin typeface="Cambria Math" panose="02040503050406030204" pitchFamily="18" charset="0"/>
                          </a:rPr>
                          <m:t>×</m:t>
                        </m:r>
                        <m:r>
                          <a:rPr lang="en-US" altLang="zh-CN" sz="3200" i="1" smtClean="0">
                            <a:latin typeface="Cambria Math" panose="02040503050406030204" pitchFamily="18" charset="0"/>
                          </a:rPr>
                          <m:t>𝑟</m:t>
                        </m:r>
                        <m:r>
                          <a:rPr lang="en-US" altLang="zh-CN" sz="3200" i="1" smtClean="0">
                            <a:latin typeface="Cambria Math" panose="02040503050406030204" pitchFamily="18" charset="0"/>
                          </a:rPr>
                          <m:t>]</m:t>
                        </m:r>
                      </m:sub>
                      <m:sup>
                        <m:r>
                          <a:rPr lang="en-US" altLang="zh-CN" sz="3200" i="1" smtClean="0">
                            <a:latin typeface="Cambria Math" panose="02040503050406030204" pitchFamily="18" charset="0"/>
                          </a:rPr>
                          <m:t>𝑇</m:t>
                        </m:r>
                      </m:sup>
                    </m:sSubSup>
                  </m:oMath>
                </a14:m>
                <a:endParaRPr lang="en-US" altLang="zh-CN" sz="3200" dirty="0" smtClean="0">
                  <a:latin typeface="Calibri"/>
                </a:endParaRPr>
              </a:p>
              <a:p>
                <a14:m>
                  <m:oMath xmlns:m="http://schemas.openxmlformats.org/officeDocument/2006/math">
                    <m:r>
                      <a:rPr lang="en-US" altLang="zh-CN" sz="3200" i="1" smtClean="0">
                        <a:latin typeface="Cambria Math" panose="02040503050406030204" pitchFamily="18" charset="0"/>
                      </a:rPr>
                      <m:t>𝐴</m:t>
                    </m:r>
                  </m:oMath>
                </a14:m>
                <a:r>
                  <a:rPr lang="en-US" altLang="zh-CN" sz="3200" dirty="0" smtClean="0">
                    <a:latin typeface="Calibri"/>
                  </a:rPr>
                  <a:t>: input data matrix</a:t>
                </a:r>
              </a:p>
              <a:p>
                <a:pPr lvl="1"/>
                <a14:m>
                  <m:oMath xmlns:m="http://schemas.openxmlformats.org/officeDocument/2006/math">
                    <m:r>
                      <a:rPr lang="en-US" altLang="zh-CN" sz="2900" i="1" smtClean="0">
                        <a:latin typeface="Cambria Math" panose="02040503050406030204" pitchFamily="18" charset="0"/>
                      </a:rPr>
                      <m:t>𝑚</m:t>
                    </m:r>
                    <m:r>
                      <a:rPr lang="en-US" altLang="zh-CN" sz="2900" i="1" smtClean="0">
                        <a:latin typeface="Cambria Math" panose="02040503050406030204" pitchFamily="18" charset="0"/>
                      </a:rPr>
                      <m:t>×</m:t>
                    </m:r>
                    <m:r>
                      <a:rPr lang="en-US" altLang="zh-CN" sz="2900" i="1" smtClean="0">
                        <a:latin typeface="Cambria Math" panose="02040503050406030204" pitchFamily="18" charset="0"/>
                      </a:rPr>
                      <m:t>𝑛</m:t>
                    </m:r>
                    <m:r>
                      <a:rPr lang="en-US" altLang="zh-CN" sz="2900" i="1" smtClean="0">
                        <a:latin typeface="Cambria Math" panose="02040503050406030204" pitchFamily="18" charset="0"/>
                      </a:rPr>
                      <m:t> </m:t>
                    </m:r>
                  </m:oMath>
                </a14:m>
                <a:r>
                  <a:rPr lang="en-US" altLang="zh-CN" sz="2900" dirty="0" smtClean="0">
                    <a:latin typeface="Calibri"/>
                  </a:rPr>
                  <a:t>matrix (e.g. </a:t>
                </a:r>
                <a14:m>
                  <m:oMath xmlns:m="http://schemas.openxmlformats.org/officeDocument/2006/math">
                    <m:r>
                      <a:rPr lang="en-US" altLang="zh-CN" sz="2900" i="1" smtClean="0">
                        <a:latin typeface="Cambria Math" panose="02040503050406030204" pitchFamily="18" charset="0"/>
                      </a:rPr>
                      <m:t>𝑚</m:t>
                    </m:r>
                  </m:oMath>
                </a14:m>
                <a:r>
                  <a:rPr lang="zh-CN" altLang="en-US" sz="2900" dirty="0" smtClean="0">
                    <a:latin typeface="Calibri"/>
                  </a:rPr>
                  <a:t> </a:t>
                </a:r>
                <a:r>
                  <a:rPr lang="en-US" altLang="zh-CN" sz="2900" dirty="0" smtClean="0">
                    <a:latin typeface="Calibri"/>
                  </a:rPr>
                  <a:t>documents, </a:t>
                </a:r>
                <a14:m>
                  <m:oMath xmlns:m="http://schemas.openxmlformats.org/officeDocument/2006/math">
                    <m:r>
                      <a:rPr lang="en-US" altLang="zh-CN" sz="2900" i="1" smtClean="0">
                        <a:latin typeface="Cambria Math" panose="02040503050406030204" pitchFamily="18" charset="0"/>
                      </a:rPr>
                      <m:t>𝑛</m:t>
                    </m:r>
                  </m:oMath>
                </a14:m>
                <a:r>
                  <a:rPr lang="zh-CN" altLang="en-US" sz="2900" dirty="0" smtClean="0">
                    <a:latin typeface="Calibri"/>
                  </a:rPr>
                  <a:t> </a:t>
                </a:r>
                <a:r>
                  <a:rPr lang="en-US" altLang="zh-CN" sz="2900" dirty="0" smtClean="0">
                    <a:latin typeface="Calibri"/>
                  </a:rPr>
                  <a:t>terms)</a:t>
                </a:r>
              </a:p>
              <a:p>
                <a14:m>
                  <m:oMath xmlns:m="http://schemas.openxmlformats.org/officeDocument/2006/math">
                    <m:r>
                      <a:rPr lang="en-US" altLang="zh-CN" sz="3200" i="1" dirty="0" smtClean="0">
                        <a:latin typeface="Cambria Math" panose="02040503050406030204" pitchFamily="18" charset="0"/>
                      </a:rPr>
                      <m:t>𝑈</m:t>
                    </m:r>
                  </m:oMath>
                </a14:m>
                <a:r>
                  <a:rPr lang="en-US" altLang="zh-CN" sz="3200" dirty="0" smtClean="0">
                    <a:latin typeface="Calibri"/>
                  </a:rPr>
                  <a:t>: left singular vectors</a:t>
                </a:r>
              </a:p>
              <a:p>
                <a:pPr lvl="1"/>
                <a14:m>
                  <m:oMath xmlns:m="http://schemas.openxmlformats.org/officeDocument/2006/math">
                    <m:r>
                      <a:rPr lang="en-US" altLang="zh-CN" sz="2900" i="1" dirty="0" smtClean="0">
                        <a:latin typeface="Cambria Math" panose="02040503050406030204" pitchFamily="18" charset="0"/>
                      </a:rPr>
                      <m:t>𝑚</m:t>
                    </m:r>
                    <m:r>
                      <a:rPr lang="en-US" altLang="zh-CN" sz="2900" i="1" dirty="0" smtClean="0">
                        <a:latin typeface="Cambria Math" panose="02040503050406030204" pitchFamily="18" charset="0"/>
                      </a:rPr>
                      <m:t>×</m:t>
                    </m:r>
                    <m:r>
                      <a:rPr lang="en-US" altLang="zh-CN" sz="2900" i="1" dirty="0" smtClean="0">
                        <a:latin typeface="Cambria Math" panose="02040503050406030204" pitchFamily="18" charset="0"/>
                      </a:rPr>
                      <m:t>𝑟</m:t>
                    </m:r>
                  </m:oMath>
                </a14:m>
                <a:r>
                  <a:rPr lang="en-US" altLang="zh-CN" sz="2900" dirty="0" smtClean="0">
                    <a:latin typeface="Calibri"/>
                  </a:rPr>
                  <a:t> matrix (</a:t>
                </a:r>
                <a14:m>
                  <m:oMath xmlns:m="http://schemas.openxmlformats.org/officeDocument/2006/math">
                    <m:r>
                      <a:rPr lang="en-US" altLang="zh-CN" sz="2900" i="1" dirty="0" smtClean="0">
                        <a:latin typeface="Cambria Math" panose="02040503050406030204" pitchFamily="18" charset="0"/>
                      </a:rPr>
                      <m:t>𝑚</m:t>
                    </m:r>
                    <m:r>
                      <a:rPr lang="en-US" altLang="zh-CN" sz="2900" i="1" dirty="0" smtClean="0">
                        <a:latin typeface="Cambria Math" panose="02040503050406030204" pitchFamily="18" charset="0"/>
                      </a:rPr>
                      <m:t> </m:t>
                    </m:r>
                  </m:oMath>
                </a14:m>
                <a:r>
                  <a:rPr lang="en-US" altLang="zh-CN" sz="2900" dirty="0" smtClean="0">
                    <a:latin typeface="Calibri"/>
                  </a:rPr>
                  <a:t>documents, </a:t>
                </a:r>
                <a14:m>
                  <m:oMath xmlns:m="http://schemas.openxmlformats.org/officeDocument/2006/math">
                    <m:r>
                      <a:rPr lang="en-US" altLang="zh-CN" sz="2900" i="1" dirty="0" smtClean="0">
                        <a:latin typeface="Cambria Math" panose="02040503050406030204" pitchFamily="18" charset="0"/>
                      </a:rPr>
                      <m:t>𝑟</m:t>
                    </m:r>
                  </m:oMath>
                </a14:m>
                <a:r>
                  <a:rPr lang="en-US" altLang="zh-CN" sz="2900" dirty="0" smtClean="0">
                    <a:latin typeface="Calibri"/>
                  </a:rPr>
                  <a:t> topics) </a:t>
                </a:r>
              </a:p>
              <a:p>
                <a14:m>
                  <m:oMath xmlns:m="http://schemas.openxmlformats.org/officeDocument/2006/math">
                    <m:r>
                      <m:rPr>
                        <m:sty m:val="p"/>
                      </m:rPr>
                      <a:rPr lang="en-US" altLang="zh-CN" sz="3200" dirty="0" smtClean="0">
                        <a:latin typeface="Cambria Math" panose="02040503050406030204" pitchFamily="18" charset="0"/>
                      </a:rPr>
                      <m:t>Σ</m:t>
                    </m:r>
                  </m:oMath>
                </a14:m>
                <a:r>
                  <a:rPr lang="en-US" altLang="zh-CN" sz="3200" dirty="0" smtClean="0">
                    <a:latin typeface="Calibri"/>
                  </a:rPr>
                  <a:t>: singular values</a:t>
                </a:r>
              </a:p>
              <a:p>
                <a:pPr lvl="1"/>
                <a14:m>
                  <m:oMath xmlns:m="http://schemas.openxmlformats.org/officeDocument/2006/math">
                    <m:r>
                      <a:rPr lang="en-US" altLang="zh-CN" sz="2900" i="1" dirty="0" smtClean="0">
                        <a:latin typeface="Cambria Math" panose="02040503050406030204" pitchFamily="18" charset="0"/>
                      </a:rPr>
                      <m:t>𝑟</m:t>
                    </m:r>
                    <m:r>
                      <a:rPr lang="en-US" altLang="zh-CN" sz="2900" i="1" dirty="0" smtClean="0">
                        <a:latin typeface="Cambria Math" panose="02040503050406030204" pitchFamily="18" charset="0"/>
                      </a:rPr>
                      <m:t>×</m:t>
                    </m:r>
                    <m:r>
                      <a:rPr lang="en-US" altLang="zh-CN" sz="2900" i="1" dirty="0" smtClean="0">
                        <a:latin typeface="Cambria Math" panose="02040503050406030204" pitchFamily="18" charset="0"/>
                      </a:rPr>
                      <m:t>𝑟</m:t>
                    </m:r>
                  </m:oMath>
                </a14:m>
                <a:r>
                  <a:rPr lang="en-US" altLang="zh-CN" sz="2900" dirty="0" smtClean="0">
                    <a:latin typeface="Calibri"/>
                  </a:rPr>
                  <a:t> diagonal matrix (strength of each “topic”)</a:t>
                </a:r>
              </a:p>
              <a:p>
                <a:pPr lvl="1"/>
                <a14:m>
                  <m:oMath xmlns:m="http://schemas.openxmlformats.org/officeDocument/2006/math">
                    <m:r>
                      <a:rPr lang="en-US" altLang="zh-CN" sz="2900" i="1" dirty="0" smtClean="0">
                        <a:latin typeface="Cambria Math" panose="02040503050406030204" pitchFamily="18" charset="0"/>
                      </a:rPr>
                      <m:t>𝑟</m:t>
                    </m:r>
                    <m:r>
                      <a:rPr lang="en-US" altLang="zh-CN" sz="2900" i="1" dirty="0" smtClean="0">
                        <a:latin typeface="Cambria Math" panose="02040503050406030204" pitchFamily="18" charset="0"/>
                      </a:rPr>
                      <m:t> = </m:t>
                    </m:r>
                    <m:r>
                      <a:rPr lang="en-US" altLang="zh-CN" sz="2900" i="1" dirty="0" smtClean="0">
                        <a:latin typeface="Cambria Math" panose="02040503050406030204" pitchFamily="18" charset="0"/>
                      </a:rPr>
                      <m:t>𝑟𝑎𝑛𝑘</m:t>
                    </m:r>
                    <m:r>
                      <a:rPr lang="en-US" altLang="zh-CN" sz="2900" i="1" dirty="0" smtClean="0">
                        <a:latin typeface="Cambria Math" panose="02040503050406030204" pitchFamily="18" charset="0"/>
                      </a:rPr>
                      <m:t>(</m:t>
                    </m:r>
                    <m:r>
                      <a:rPr lang="en-US" altLang="zh-CN" sz="2900" i="1" dirty="0" smtClean="0">
                        <a:latin typeface="Cambria Math" panose="02040503050406030204" pitchFamily="18" charset="0"/>
                      </a:rPr>
                      <m:t>𝐴</m:t>
                    </m:r>
                    <m:r>
                      <a:rPr lang="en-US" altLang="zh-CN" sz="2900" i="1" dirty="0" smtClean="0">
                        <a:latin typeface="Cambria Math" panose="02040503050406030204" pitchFamily="18" charset="0"/>
                      </a:rPr>
                      <m:t>): </m:t>
                    </m:r>
                  </m:oMath>
                </a14:m>
                <a:r>
                  <a:rPr lang="en-US" altLang="zh-CN" sz="2900" dirty="0" smtClean="0">
                    <a:latin typeface="Calibri"/>
                  </a:rPr>
                  <a:t>rank of matrix</a:t>
                </a:r>
                <a14:m>
                  <m:oMath xmlns:m="http://schemas.openxmlformats.org/officeDocument/2006/math">
                    <m:r>
                      <a:rPr lang="en-US" altLang="zh-CN" sz="2900" i="1" dirty="0" smtClean="0">
                        <a:latin typeface="Cambria Math" panose="02040503050406030204" pitchFamily="18" charset="0"/>
                      </a:rPr>
                      <m:t> </m:t>
                    </m:r>
                    <m:r>
                      <a:rPr lang="en-US" altLang="zh-CN" sz="2900" i="1" dirty="0" smtClean="0">
                        <a:latin typeface="Cambria Math" panose="02040503050406030204" pitchFamily="18" charset="0"/>
                      </a:rPr>
                      <m:t>𝐴</m:t>
                    </m:r>
                  </m:oMath>
                </a14:m>
                <a:endParaRPr lang="en-US" altLang="zh-CN" sz="2900" dirty="0" smtClean="0">
                  <a:latin typeface="Calibri"/>
                </a:endParaRPr>
              </a:p>
              <a:p>
                <a:pPr lvl="1"/>
                <a:r>
                  <a:rPr lang="en-US" altLang="zh-CN" sz="2900" dirty="0" smtClean="0">
                    <a:latin typeface="Calibri"/>
                  </a:rPr>
                  <a:t>Nonnegative and sorted</a:t>
                </a:r>
              </a:p>
              <a:p>
                <a14:m>
                  <m:oMath xmlns:m="http://schemas.openxmlformats.org/officeDocument/2006/math">
                    <m:r>
                      <a:rPr lang="en-US" altLang="zh-CN" sz="3200" i="1" dirty="0" smtClean="0">
                        <a:latin typeface="Cambria Math" panose="02040503050406030204" pitchFamily="18" charset="0"/>
                      </a:rPr>
                      <m:t>𝑉</m:t>
                    </m:r>
                  </m:oMath>
                </a14:m>
                <a:r>
                  <a:rPr lang="en-US" altLang="zh-CN" sz="3200" dirty="0" smtClean="0">
                    <a:latin typeface="Calibri"/>
                  </a:rPr>
                  <a:t>: right singular vectors</a:t>
                </a:r>
              </a:p>
              <a:p>
                <a:pPr lvl="1"/>
                <a14:m>
                  <m:oMath xmlns:m="http://schemas.openxmlformats.org/officeDocument/2006/math">
                    <m:r>
                      <a:rPr lang="en-US" altLang="zh-CN" sz="2900" i="1" dirty="0" smtClean="0">
                        <a:latin typeface="Cambria Math" panose="02040503050406030204" pitchFamily="18" charset="0"/>
                      </a:rPr>
                      <m:t>𝑛</m:t>
                    </m:r>
                    <m:r>
                      <a:rPr lang="en-US" altLang="zh-CN" sz="2900" i="1" dirty="0" smtClean="0">
                        <a:latin typeface="Cambria Math" panose="02040503050406030204" pitchFamily="18" charset="0"/>
                      </a:rPr>
                      <m:t>×</m:t>
                    </m:r>
                    <m:r>
                      <a:rPr lang="en-US" altLang="zh-CN" sz="2900" i="1" dirty="0" smtClean="0">
                        <a:latin typeface="Cambria Math" panose="02040503050406030204" pitchFamily="18" charset="0"/>
                      </a:rPr>
                      <m:t>𝑟</m:t>
                    </m:r>
                  </m:oMath>
                </a14:m>
                <a:r>
                  <a:rPr lang="en-US" altLang="zh-CN" sz="2900" dirty="0" smtClean="0">
                    <a:latin typeface="Calibri"/>
                  </a:rPr>
                  <a:t> matrix (</a:t>
                </a:r>
                <a14:m>
                  <m:oMath xmlns:m="http://schemas.openxmlformats.org/officeDocument/2006/math">
                    <m:r>
                      <a:rPr lang="en-US" altLang="zh-CN" sz="2900" i="1" dirty="0" smtClean="0">
                        <a:latin typeface="Cambria Math" panose="02040503050406030204" pitchFamily="18" charset="0"/>
                      </a:rPr>
                      <m:t>𝑛</m:t>
                    </m:r>
                  </m:oMath>
                </a14:m>
                <a:r>
                  <a:rPr lang="en-US" altLang="zh-CN" sz="2900" dirty="0" smtClean="0">
                    <a:latin typeface="Calibri"/>
                  </a:rPr>
                  <a:t> terms, </a:t>
                </a:r>
                <a14:m>
                  <m:oMath xmlns:m="http://schemas.openxmlformats.org/officeDocument/2006/math">
                    <m:r>
                      <a:rPr lang="en-US" altLang="zh-CN" sz="2900" i="1" dirty="0" smtClean="0">
                        <a:latin typeface="Cambria Math" panose="02040503050406030204" pitchFamily="18" charset="0"/>
                      </a:rPr>
                      <m:t>𝑟</m:t>
                    </m:r>
                  </m:oMath>
                </a14:m>
                <a:r>
                  <a:rPr lang="en-US" altLang="zh-CN" sz="2900" dirty="0" smtClean="0">
                    <a:latin typeface="Calibri"/>
                  </a:rPr>
                  <a:t> topics)</a:t>
                </a:r>
                <a:endParaRPr lang="zh-CN" altLang="en-US" sz="2900" dirty="0">
                  <a:latin typeface="Calibri"/>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67544" y="1609750"/>
                <a:ext cx="4038600" cy="4525963"/>
              </a:xfrm>
              <a:prstGeom prst="rect">
                <a:avLst/>
              </a:prstGeom>
              <a:blipFill rotWithShape="1">
                <a:blip r:embed="rId2"/>
                <a:stretch>
                  <a:fillRect l="-1360" r="-2115"/>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SVD: Definition</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74</a:t>
            </a:fld>
            <a:endParaRPr lang="en-US"/>
          </a:p>
        </p:txBody>
      </p:sp>
      <mc:AlternateContent xmlns:mc="http://schemas.openxmlformats.org/markup-compatibility/2006" xmlns:a14="http://schemas.microsoft.com/office/drawing/2010/main">
        <mc:Choice Requires="a14">
          <p:sp>
            <p:nvSpPr>
              <p:cNvPr id="28" name="Content Placeholder 21"/>
              <p:cNvSpPr>
                <a:spLocks noGrp="1"/>
              </p:cNvSpPr>
              <p:nvPr>
                <p:ph sz="half" idx="2"/>
              </p:nvPr>
            </p:nvSpPr>
            <p:spPr>
              <a:xfrm>
                <a:off x="5035550" y="1600201"/>
                <a:ext cx="4375150" cy="4525963"/>
              </a:xfrm>
            </p:spPr>
            <p:txBody>
              <a:bodyPr>
                <a:normAutofit fontScale="70000" lnSpcReduction="20000"/>
              </a:bodyPr>
              <a:lstStyle/>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𝑇</m:t>
                            </m:r>
                          </m:sup>
                        </m:sSubSup>
                      </m:e>
                    </m:nary>
                  </m:oMath>
                </a14:m>
                <a:endParaRPr lang="en-US" altLang="zh-CN" dirty="0" smtClean="0">
                  <a:ea typeface="Cambria Math" panose="02040503050406030204" pitchFamily="18" charset="0"/>
                </a:endParaRPr>
              </a:p>
              <a:p>
                <a:pPr marL="685800"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en-US" altLang="zh-CN" dirty="0"/>
                  <a:t>: scalar</a:t>
                </a:r>
              </a:p>
              <a:p>
                <a:pPr marL="685800"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oMath>
                </a14:m>
                <a:r>
                  <a:rPr lang="en-US" altLang="zh-CN" dirty="0"/>
                  <a:t>: vector</a:t>
                </a:r>
              </a:p>
              <a:p>
                <a:pPr marL="685800"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en-US" altLang="zh-CN" dirty="0"/>
                  <a:t>: vector</a:t>
                </a:r>
                <a:endParaRPr lang="zh-CN" altLang="en-US" dirty="0"/>
              </a:p>
              <a:p>
                <a:endParaRPr lang="en-US" altLang="zh-CN" dirty="0"/>
              </a:p>
              <a:p>
                <a:endParaRPr lang="en-US" dirty="0"/>
              </a:p>
            </p:txBody>
          </p:sp>
        </mc:Choice>
        <mc:Fallback xmlns="">
          <p:sp>
            <p:nvSpPr>
              <p:cNvPr id="28" name="Content Placeholder 21"/>
              <p:cNvSpPr>
                <a:spLocks noGrp="1" noRot="1" noChangeAspect="1" noMove="1" noResize="1" noEditPoints="1" noAdjustHandles="1" noChangeArrowheads="1" noChangeShapeType="1" noTextEdit="1"/>
              </p:cNvSpPr>
              <p:nvPr>
                <p:ph sz="half" idx="2"/>
              </p:nvPr>
            </p:nvSpPr>
            <p:spPr>
              <a:xfrm>
                <a:off x="4648200" y="1600200"/>
                <a:ext cx="4038600" cy="4525963"/>
              </a:xfrm>
              <a:blipFill rotWithShape="1">
                <a:blip r:embed="rId3"/>
                <a:stretch>
                  <a:fillRect l="-1360"/>
                </a:stretch>
              </a:blipFill>
            </p:spPr>
            <p:txBody>
              <a:bodyPr/>
              <a:lstStyle/>
              <a:p>
                <a:r>
                  <a:rPr lang="en-US">
                    <a:noFill/>
                  </a:rPr>
                  <a:t> </a:t>
                </a:r>
              </a:p>
            </p:txBody>
          </p:sp>
        </mc:Fallback>
      </mc:AlternateContent>
      <p:sp>
        <p:nvSpPr>
          <p:cNvPr id="29" name="Rectangle 28"/>
          <p:cNvSpPr/>
          <p:nvPr/>
        </p:nvSpPr>
        <p:spPr>
          <a:xfrm>
            <a:off x="5489041" y="1847370"/>
            <a:ext cx="978339" cy="20551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ln w="0"/>
                <a:solidFill>
                  <a:schemeClr val="tx1"/>
                </a:solidFill>
                <a:effectLst>
                  <a:outerShdw blurRad="38100" dist="19050" dir="2700000" algn="tl" rotWithShape="0">
                    <a:schemeClr val="dk1">
                      <a:alpha val="40000"/>
                    </a:schemeClr>
                  </a:outerShdw>
                </a:effectLst>
                <a:latin typeface="Calibri"/>
              </a:rPr>
              <a:t>A</a:t>
            </a:r>
            <a:endParaRPr lang="zh-CN" altLang="en-US" i="1" dirty="0">
              <a:ln w="0"/>
              <a:solidFill>
                <a:schemeClr val="tx1"/>
              </a:solidFill>
              <a:effectLst>
                <a:outerShdw blurRad="38100" dist="19050" dir="2700000" algn="tl" rotWithShape="0">
                  <a:schemeClr val="dk1">
                    <a:alpha val="40000"/>
                  </a:schemeClr>
                </a:outerShdw>
              </a:effectLst>
              <a:latin typeface="Calibri"/>
            </a:endParaRPr>
          </a:p>
        </p:txBody>
      </p:sp>
      <p:sp>
        <p:nvSpPr>
          <p:cNvPr id="30" name="Rectangle 29"/>
          <p:cNvSpPr/>
          <p:nvPr/>
        </p:nvSpPr>
        <p:spPr>
          <a:xfrm>
            <a:off x="7495990" y="1847370"/>
            <a:ext cx="112435" cy="2055136"/>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a:endParaRPr>
          </a:p>
        </p:txBody>
      </p:sp>
      <p:sp>
        <p:nvSpPr>
          <p:cNvPr id="31" name="Rectangle 30"/>
          <p:cNvSpPr/>
          <p:nvPr/>
        </p:nvSpPr>
        <p:spPr>
          <a:xfrm>
            <a:off x="7819648" y="1847370"/>
            <a:ext cx="146250" cy="18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p:sp>
        <p:nvSpPr>
          <p:cNvPr id="32" name="Rectangle 31"/>
          <p:cNvSpPr/>
          <p:nvPr/>
        </p:nvSpPr>
        <p:spPr>
          <a:xfrm>
            <a:off x="8172734" y="1847370"/>
            <a:ext cx="1148752" cy="18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p:sp>
        <p:nvSpPr>
          <p:cNvPr id="33" name="Rectangle 32"/>
          <p:cNvSpPr/>
          <p:nvPr/>
        </p:nvSpPr>
        <p:spPr>
          <a:xfrm>
            <a:off x="7978846" y="1847370"/>
            <a:ext cx="14625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p:sp>
        <p:nvSpPr>
          <p:cNvPr id="34" name="Rectangle 33"/>
          <p:cNvSpPr/>
          <p:nvPr/>
        </p:nvSpPr>
        <p:spPr>
          <a:xfrm>
            <a:off x="7820032" y="2027370"/>
            <a:ext cx="14625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p:sp>
        <p:nvSpPr>
          <p:cNvPr id="35" name="Rectangle 34"/>
          <p:cNvSpPr/>
          <p:nvPr/>
        </p:nvSpPr>
        <p:spPr>
          <a:xfrm>
            <a:off x="7979235" y="2028981"/>
            <a:ext cx="146250" cy="18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p:sp>
        <p:nvSpPr>
          <p:cNvPr id="36" name="Rectangle 35"/>
          <p:cNvSpPr/>
          <p:nvPr/>
        </p:nvSpPr>
        <p:spPr>
          <a:xfrm>
            <a:off x="7603676" y="1847370"/>
            <a:ext cx="112435" cy="2055136"/>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a:endParaRPr>
          </a:p>
        </p:txBody>
      </p:sp>
      <p:sp>
        <p:nvSpPr>
          <p:cNvPr id="37" name="Rectangle 36"/>
          <p:cNvSpPr/>
          <p:nvPr/>
        </p:nvSpPr>
        <p:spPr>
          <a:xfrm>
            <a:off x="8172734" y="2016917"/>
            <a:ext cx="1148752" cy="18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a:endParaRPr>
          </a:p>
        </p:txBody>
      </p:sp>
      <mc:AlternateContent xmlns:mc="http://schemas.openxmlformats.org/markup-compatibility/2006" xmlns:a14="http://schemas.microsoft.com/office/drawing/2010/main">
        <mc:Choice Requires="a14">
          <p:sp>
            <p:nvSpPr>
              <p:cNvPr id="38" name="TextBox 37"/>
              <p:cNvSpPr txBox="1"/>
              <p:nvPr/>
            </p:nvSpPr>
            <p:spPr>
              <a:xfrm>
                <a:off x="5174945" y="2736442"/>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zh-CN" altLang="en-US" dirty="0">
                  <a:latin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776872" y="2736441"/>
                <a:ext cx="250838" cy="276999"/>
              </a:xfrm>
              <a:prstGeom prst="rect">
                <a:avLst/>
              </a:prstGeom>
              <a:blipFill rotWithShape="1">
                <a:blip r:embed="rId4"/>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876308" y="3902510"/>
                <a:ext cx="241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oMath>
                  </m:oMathPara>
                </a14:m>
                <a:endParaRPr lang="zh-CN" altLang="en-US" dirty="0">
                  <a:latin typeface="Calibri"/>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424284" y="3902509"/>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675975" y="2736442"/>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Calibri"/>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162438" y="2736441"/>
                <a:ext cx="226023" cy="276999"/>
              </a:xfrm>
              <a:prstGeom prst="rect">
                <a:avLst/>
              </a:prstGeom>
              <a:blipFill rotWithShape="1">
                <a:blip r:embed="rId6"/>
                <a:stretch>
                  <a:fillRect l="-13514"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203170" y="2736442"/>
                <a:ext cx="2508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oMath>
                  </m:oMathPara>
                </a14:m>
                <a:endParaRPr lang="zh-CN" altLang="en-US" dirty="0">
                  <a:latin typeface="Calibri"/>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649080" y="2736441"/>
                <a:ext cx="250838" cy="276999"/>
              </a:xfrm>
              <a:prstGeom prst="rect">
                <a:avLst/>
              </a:prstGeom>
              <a:blipFill rotWithShape="1">
                <a:blip r:embed="rId7"/>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495989" y="1556793"/>
                <a:ext cx="2160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oMath>
                  </m:oMathPara>
                </a14:m>
                <a:endParaRPr lang="zh-CN" altLang="en-US" dirty="0">
                  <a:latin typeface="Calibri"/>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19374" y="1556792"/>
                <a:ext cx="216085" cy="276999"/>
              </a:xfrm>
              <a:prstGeom prst="rect">
                <a:avLst/>
              </a:prstGeom>
              <a:blipFill rotWithShape="1">
                <a:blip r:embed="rId8"/>
                <a:stretch>
                  <a:fillRect l="-25000" r="-2222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7876403" y="1568378"/>
                <a:ext cx="179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Σ</m:t>
                      </m:r>
                    </m:oMath>
                  </m:oMathPara>
                </a14:m>
                <a:endParaRPr lang="zh-CN" altLang="en-US" dirty="0">
                  <a:latin typeface="Calibri"/>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270526" y="1568377"/>
                <a:ext cx="179536" cy="276999"/>
              </a:xfrm>
              <a:prstGeom prst="rect">
                <a:avLst/>
              </a:prstGeom>
              <a:blipFill rotWithShape="1">
                <a:blip r:embed="rId9"/>
                <a:stretch>
                  <a:fillRect l="-34483" r="-31034" b="-6522"/>
                </a:stretch>
              </a:blipFill>
            </p:spPr>
            <p:txBody>
              <a:bodyPr/>
              <a:lstStyle/>
              <a:p>
                <a:r>
                  <a:rPr lang="en-US">
                    <a:noFill/>
                  </a:rPr>
                  <a:t> </a:t>
                </a:r>
              </a:p>
            </p:txBody>
          </p:sp>
        </mc:Fallback>
      </mc:AlternateContent>
      <p:sp>
        <p:nvSpPr>
          <p:cNvPr id="44" name="TextBox 43"/>
          <p:cNvSpPr txBox="1"/>
          <p:nvPr/>
        </p:nvSpPr>
        <p:spPr>
          <a:xfrm>
            <a:off x="8596943" y="1568377"/>
            <a:ext cx="235642" cy="276999"/>
          </a:xfrm>
          <a:prstGeom prst="rect">
            <a:avLst/>
          </a:prstGeom>
          <a:noFill/>
        </p:spPr>
        <p:txBody>
          <a:bodyPr wrap="none" lIns="0" tIns="0" rIns="0" bIns="0" rtlCol="0">
            <a:spAutoFit/>
          </a:bodyPr>
          <a:lstStyle/>
          <a:p>
            <a:r>
              <a:rPr lang="zh-CN" altLang="en-US" dirty="0" smtClean="0"/>
              <a:t>𝑉</a:t>
            </a:r>
            <a:r>
              <a:rPr lang="zh-CN" altLang="en-US" baseline="30000" dirty="0" smtClean="0"/>
              <a:t>𝑇</a:t>
            </a:r>
            <a:endParaRPr lang="zh-CN" altLang="en-US" baseline="30000" dirty="0">
              <a:latin typeface="Calibri"/>
            </a:endParaRPr>
          </a:p>
        </p:txBody>
      </p:sp>
      <mc:AlternateContent xmlns:mc="http://schemas.openxmlformats.org/markup-compatibility/2006" xmlns:a14="http://schemas.microsoft.com/office/drawing/2010/main">
        <mc:Choice Requires="a14">
          <p:sp>
            <p:nvSpPr>
              <p:cNvPr id="45" name="TextBox 44"/>
              <p:cNvSpPr txBox="1"/>
              <p:nvPr/>
            </p:nvSpPr>
            <p:spPr>
              <a:xfrm>
                <a:off x="8600081" y="2215561"/>
                <a:ext cx="2412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oMath>
                  </m:oMathPara>
                </a14:m>
                <a:endParaRPr lang="zh-CN" altLang="en-US" dirty="0">
                  <a:latin typeface="Calibri"/>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938536" y="2215560"/>
                <a:ext cx="241220" cy="276999"/>
              </a:xfrm>
              <a:prstGeom prst="rect">
                <a:avLst/>
              </a:prstGeom>
              <a:blipFill rotWithShape="1">
                <a:blip r:embed="rId10"/>
                <a:stretch>
                  <a:fillRect l="-12500"/>
                </a:stretch>
              </a:blipFill>
            </p:spPr>
            <p:txBody>
              <a:bodyPr/>
              <a:lstStyle/>
              <a:p>
                <a:r>
                  <a:rPr lang="en-US">
                    <a:noFill/>
                  </a:rPr>
                  <a:t> </a:t>
                </a:r>
              </a:p>
            </p:txBody>
          </p:sp>
        </mc:Fallback>
      </mc:AlternateContent>
    </p:spTree>
    <p:extLst>
      <p:ext uri="{BB962C8B-B14F-4D97-AF65-F5344CB8AC3E}">
        <p14:creationId xmlns:p14="http://schemas.microsoft.com/office/powerpoint/2010/main" val="15178514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SVD </a:t>
            </a:r>
            <a:r>
              <a:rPr lang="en-US" sz="3000" dirty="0" smtClean="0"/>
              <a:t>(Brand, 2003)</a:t>
            </a:r>
            <a:endParaRPr lang="en-US" sz="3000" dirty="0"/>
          </a:p>
        </p:txBody>
      </p:sp>
      <p:sp>
        <p:nvSpPr>
          <p:cNvPr id="3" name="Content Placeholder 2"/>
          <p:cNvSpPr>
            <a:spLocks noGrp="1"/>
          </p:cNvSpPr>
          <p:nvPr>
            <p:ph idx="1"/>
          </p:nvPr>
        </p:nvSpPr>
        <p:spPr/>
        <p:txBody>
          <a:bodyPr/>
          <a:lstStyle/>
          <a:p>
            <a:r>
              <a:rPr lang="en-US" dirty="0" smtClean="0"/>
              <a:t>Challenges: storage and computation</a:t>
            </a:r>
          </a:p>
          <a:p>
            <a:r>
              <a:rPr lang="en-US" dirty="0" smtClean="0"/>
              <a:t>Idea: an </a:t>
            </a:r>
            <a:r>
              <a:rPr lang="en-US" dirty="0" smtClean="0">
                <a:solidFill>
                  <a:srgbClr val="0000FF"/>
                </a:solidFill>
              </a:rPr>
              <a:t>incremental</a:t>
            </a:r>
            <a:r>
              <a:rPr lang="en-US" dirty="0" smtClean="0"/>
              <a:t> algorithm computes the principal eigenvectors of a matrix without storing the entire matrix in memory</a:t>
            </a:r>
          </a:p>
        </p:txBody>
      </p:sp>
      <p:sp>
        <p:nvSpPr>
          <p:cNvPr id="4" name="Slide Number Placeholder 3"/>
          <p:cNvSpPr>
            <a:spLocks noGrp="1"/>
          </p:cNvSpPr>
          <p:nvPr>
            <p:ph type="sldNum" sz="quarter" idx="12"/>
          </p:nvPr>
        </p:nvSpPr>
        <p:spPr/>
        <p:txBody>
          <a:bodyPr/>
          <a:lstStyle/>
          <a:p>
            <a:fld id="{889B3E5E-9888-410B-8750-2191BA36B2F2}" type="slidenum">
              <a:rPr lang="en-US" smtClean="0"/>
              <a:t>75</a:t>
            </a:fld>
            <a:endParaRPr lang="en-US"/>
          </a:p>
        </p:txBody>
      </p:sp>
    </p:spTree>
    <p:extLst>
      <p:ext uri="{BB962C8B-B14F-4D97-AF65-F5344CB8AC3E}">
        <p14:creationId xmlns:p14="http://schemas.microsoft.com/office/powerpoint/2010/main" val="33527950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07" y="1516723"/>
            <a:ext cx="4996854" cy="5113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Online SVD </a:t>
            </a:r>
            <a:r>
              <a:rPr lang="en-US" sz="3000" dirty="0" smtClean="0"/>
              <a:t>(Brand, 2003)</a:t>
            </a:r>
            <a:endParaRPr lang="en-US" sz="3000" dirty="0"/>
          </a:p>
        </p:txBody>
      </p:sp>
      <p:sp>
        <p:nvSpPr>
          <p:cNvPr id="3" name="Content Placeholder 2"/>
          <p:cNvSpPr>
            <a:spLocks noGrp="1"/>
          </p:cNvSpPr>
          <p:nvPr>
            <p:ph sz="half" idx="1"/>
          </p:nvPr>
        </p:nvSpPr>
        <p:spPr>
          <a:xfrm>
            <a:off x="495300" y="1600201"/>
            <a:ext cx="5411705" cy="4525963"/>
          </a:xfrm>
        </p:spPr>
        <p:txBody>
          <a:bodyPr>
            <a:normAutofit/>
          </a:bodyPr>
          <a:lstStyle/>
          <a:p>
            <a:pPr marL="514350" indent="-514350">
              <a:buFont typeface="+mj-lt"/>
              <a:buAutoNum type="arabicPeriod"/>
            </a:pPr>
            <a:endParaRPr lang="en-US" sz="3200" dirty="0" smtClean="0"/>
          </a:p>
          <a:p>
            <a:pPr marL="514350" indent="-514350">
              <a:buFont typeface="+mj-lt"/>
              <a:buAutoNum type="arabicPeriod"/>
            </a:pPr>
            <a:endParaRPr lang="en-US" sz="3200" dirty="0"/>
          </a:p>
          <a:p>
            <a:pPr marL="514350" indent="-514350">
              <a:buFont typeface="+mj-lt"/>
              <a:buAutoNum type="arabicPeriod"/>
            </a:pPr>
            <a:endParaRPr lang="en-US" sz="3200" dirty="0"/>
          </a:p>
          <a:p>
            <a:pPr marL="514350" indent="-514350">
              <a:buFont typeface="+mj-lt"/>
              <a:buAutoNum type="arabicPeriod"/>
            </a:pPr>
            <a:endParaRPr lang="en-US" sz="3200" dirty="0" smtClean="0"/>
          </a:p>
          <a:p>
            <a:pPr marL="400050" lvl="1" indent="0">
              <a:buNone/>
            </a:pPr>
            <a:endParaRPr lang="en-US" sz="3200" dirty="0" smtClean="0"/>
          </a:p>
          <a:p>
            <a:pPr marL="400050" lvl="1" indent="0">
              <a:buNone/>
            </a:pPr>
            <a:endParaRPr lang="en-US" sz="3200" dirty="0" smtClean="0"/>
          </a:p>
          <a:p>
            <a:pPr marL="0" indent="0">
              <a:buNone/>
            </a:pPr>
            <a:r>
              <a:rPr lang="en-US" dirty="0" smtClean="0"/>
              <a:t>  </a:t>
            </a:r>
          </a:p>
          <a:p>
            <a:pPr marL="457200" lvl="1" indent="0">
              <a:buNone/>
            </a:pPr>
            <a:r>
              <a:rPr lang="en-US" dirty="0"/>
              <a:t>	</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76</a:t>
            </a:fld>
            <a:endParaRPr lang="en-US"/>
          </a:p>
        </p:txBody>
      </p:sp>
      <p:pic>
        <p:nvPicPr>
          <p:cNvPr id="440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929" y="1616787"/>
            <a:ext cx="2061686" cy="1748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7"/>
          <p:cNvGraphicFramePr>
            <a:graphicFrameLocks noGrp="1" noChangeAspect="1"/>
          </p:cNvGraphicFramePr>
          <p:nvPr>
            <p:ph sz="half" idx="2"/>
            <p:extLst>
              <p:ext uri="{D42A27DB-BD31-4B8C-83A1-F6EECF244321}">
                <p14:modId xmlns:p14="http://schemas.microsoft.com/office/powerpoint/2010/main" val="51002456"/>
              </p:ext>
            </p:extLst>
          </p:nvPr>
        </p:nvGraphicFramePr>
        <p:xfrm>
          <a:off x="6803496" y="3352800"/>
          <a:ext cx="1320800" cy="508000"/>
        </p:xfrm>
        <a:graphic>
          <a:graphicData uri="http://schemas.openxmlformats.org/presentationml/2006/ole">
            <mc:AlternateContent xmlns:mc="http://schemas.openxmlformats.org/markup-compatibility/2006">
              <mc:Choice xmlns:v="urn:schemas-microsoft-com:vml" Requires="v">
                <p:oleObj spid="_x0000_s87270" name="公式" r:id="rId5" imgW="609480" imgH="253800" progId="Equation.3">
                  <p:embed/>
                </p:oleObj>
              </mc:Choice>
              <mc:Fallback>
                <p:oleObj name="公式" r:id="rId5" imgW="609480" imgH="253800" progId="Equation.3">
                  <p:embed/>
                  <p:pic>
                    <p:nvPicPr>
                      <p:cNvPr id="0" name=""/>
                      <p:cNvPicPr/>
                      <p:nvPr/>
                    </p:nvPicPr>
                    <p:blipFill>
                      <a:blip r:embed="rId6"/>
                      <a:stretch>
                        <a:fillRect/>
                      </a:stretch>
                    </p:blipFill>
                    <p:spPr>
                      <a:xfrm>
                        <a:off x="6803496" y="3352800"/>
                        <a:ext cx="1320800" cy="508000"/>
                      </a:xfrm>
                      <a:prstGeom prst="rect">
                        <a:avLst/>
                      </a:prstGeom>
                      <a:ln>
                        <a:solidFill>
                          <a:schemeClr val="tx1"/>
                        </a:solidFill>
                      </a:ln>
                    </p:spPr>
                  </p:pic>
                </p:oleObj>
              </mc:Fallback>
            </mc:AlternateContent>
          </a:graphicData>
        </a:graphic>
      </p:graphicFrame>
      <p:cxnSp>
        <p:nvCxnSpPr>
          <p:cNvPr id="10" name="Straight Arrow Connector 9"/>
          <p:cNvCxnSpPr>
            <a:stCxn id="8" idx="1"/>
            <a:endCxn id="44044" idx="0"/>
          </p:cNvCxnSpPr>
          <p:nvPr/>
        </p:nvCxnSpPr>
        <p:spPr>
          <a:xfrm flipH="1">
            <a:off x="6295261" y="3607248"/>
            <a:ext cx="495591" cy="2926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44045" idx="0"/>
          </p:cNvCxnSpPr>
          <p:nvPr/>
        </p:nvCxnSpPr>
        <p:spPr>
          <a:xfrm>
            <a:off x="8138691" y="3607249"/>
            <a:ext cx="415725" cy="3240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404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7026" y="3899888"/>
            <a:ext cx="2216468" cy="161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3087" y="3931319"/>
            <a:ext cx="2222659" cy="155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V="1">
            <a:off x="6714974" y="1844824"/>
            <a:ext cx="734303" cy="115212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714975" y="2491182"/>
            <a:ext cx="1122214" cy="50577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Right Brace 22"/>
          <p:cNvSpPr/>
          <p:nvPr/>
        </p:nvSpPr>
        <p:spPr>
          <a:xfrm rot="3776182">
            <a:off x="7184782" y="2303980"/>
            <a:ext cx="360040" cy="1204189"/>
          </a:xfrm>
          <a:prstGeom prst="righ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rot="20095245">
            <a:off x="7306604" y="2926858"/>
            <a:ext cx="399783" cy="369332"/>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m</a:t>
            </a:r>
            <a:endParaRPr lang="en-US" i="1"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740532" y="2157140"/>
            <a:ext cx="2264401" cy="369332"/>
          </a:xfrm>
          <a:prstGeom prst="rect">
            <a:avLst/>
          </a:prstGeom>
          <a:noFill/>
          <a:ln w="12700">
            <a:solidFill>
              <a:srgbClr val="FF0000"/>
            </a:solidFill>
          </a:ln>
        </p:spPr>
        <p:txBody>
          <a:bodyPr wrap="square" rtlCol="0">
            <a:spAutoFit/>
          </a:bodyPr>
          <a:lstStyle/>
          <a:p>
            <a:endParaRPr lang="en-US" dirty="0"/>
          </a:p>
        </p:txBody>
      </p:sp>
      <p:sp>
        <p:nvSpPr>
          <p:cNvPr id="30" name="TextBox 29"/>
          <p:cNvSpPr txBox="1"/>
          <p:nvPr/>
        </p:nvSpPr>
        <p:spPr>
          <a:xfrm>
            <a:off x="3080792" y="2156302"/>
            <a:ext cx="2422568" cy="369332"/>
          </a:xfrm>
          <a:prstGeom prst="rect">
            <a:avLst/>
          </a:prstGeom>
          <a:noFill/>
          <a:ln w="12700">
            <a:solidFill>
              <a:srgbClr val="0000FF"/>
            </a:solidFill>
          </a:ln>
        </p:spPr>
        <p:txBody>
          <a:bodyPr wrap="square" rtlCol="0">
            <a:spAutoFit/>
          </a:bodyPr>
          <a:lstStyle/>
          <a:p>
            <a:endParaRPr lang="en-US" dirty="0"/>
          </a:p>
        </p:txBody>
      </p:sp>
      <p:sp>
        <p:nvSpPr>
          <p:cNvPr id="26" name="TextBox 25"/>
          <p:cNvSpPr txBox="1"/>
          <p:nvPr/>
        </p:nvSpPr>
        <p:spPr>
          <a:xfrm>
            <a:off x="740532" y="2866057"/>
            <a:ext cx="3551543" cy="369332"/>
          </a:xfrm>
          <a:prstGeom prst="rect">
            <a:avLst/>
          </a:prstGeom>
          <a:noFill/>
          <a:ln w="19050">
            <a:solidFill>
              <a:schemeClr val="accent5"/>
            </a:solidFill>
            <a:prstDash val="dash"/>
          </a:ln>
        </p:spPr>
        <p:txBody>
          <a:bodyPr wrap="square" rtlCol="0">
            <a:spAutoFit/>
          </a:bodyPr>
          <a:lstStyle/>
          <a:p>
            <a:endParaRPr lang="en-US" dirty="0"/>
          </a:p>
        </p:txBody>
      </p:sp>
      <p:sp>
        <p:nvSpPr>
          <p:cNvPr id="32" name="TextBox 31"/>
          <p:cNvSpPr txBox="1"/>
          <p:nvPr/>
        </p:nvSpPr>
        <p:spPr>
          <a:xfrm>
            <a:off x="971512" y="3581395"/>
            <a:ext cx="970567" cy="369332"/>
          </a:xfrm>
          <a:prstGeom prst="rect">
            <a:avLst/>
          </a:prstGeom>
          <a:noFill/>
          <a:ln w="12700" cmpd="sng">
            <a:solidFill>
              <a:schemeClr val="tx1"/>
            </a:solidFill>
            <a:prstDash val="solid"/>
          </a:ln>
        </p:spPr>
        <p:txBody>
          <a:bodyPr wrap="square" rtlCol="0">
            <a:spAutoFit/>
          </a:bodyPr>
          <a:lstStyle/>
          <a:p>
            <a:endParaRPr lang="en-US" dirty="0"/>
          </a:p>
        </p:txBody>
      </p:sp>
      <p:sp>
        <p:nvSpPr>
          <p:cNvPr id="33" name="TextBox 32"/>
          <p:cNvSpPr txBox="1"/>
          <p:nvPr/>
        </p:nvSpPr>
        <p:spPr>
          <a:xfrm>
            <a:off x="961293" y="4797153"/>
            <a:ext cx="1555009" cy="369332"/>
          </a:xfrm>
          <a:prstGeom prst="rect">
            <a:avLst/>
          </a:prstGeom>
          <a:noFill/>
          <a:ln w="12700" cmpd="sng">
            <a:solidFill>
              <a:schemeClr val="tx1"/>
            </a:solidFill>
            <a:prstDash val="solid"/>
          </a:ln>
        </p:spPr>
        <p:txBody>
          <a:bodyPr wrap="square" rtlCol="0">
            <a:spAutoFit/>
          </a:bodyPr>
          <a:lstStyle/>
          <a:p>
            <a:endParaRPr lang="en-US" dirty="0"/>
          </a:p>
        </p:txBody>
      </p:sp>
      <p:cxnSp>
        <p:nvCxnSpPr>
          <p:cNvPr id="34" name="Straight Arrow Connector 33"/>
          <p:cNvCxnSpPr/>
          <p:nvPr/>
        </p:nvCxnSpPr>
        <p:spPr>
          <a:xfrm>
            <a:off x="2966833" y="4949768"/>
            <a:ext cx="0" cy="279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664646" y="1844824"/>
            <a:ext cx="330693" cy="576064"/>
          </a:xfrm>
          <a:prstGeom prst="line">
            <a:avLst/>
          </a:prstGeom>
          <a:ln w="19050">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90908" y="3833341"/>
            <a:ext cx="1062092" cy="369332"/>
          </a:xfrm>
          <a:prstGeom prst="rect">
            <a:avLst/>
          </a:prstGeom>
          <a:noFill/>
          <a:ln w="12700" cmpd="sng">
            <a:solidFill>
              <a:schemeClr val="tx1"/>
            </a:solidFill>
            <a:prstDash val="solid"/>
          </a:ln>
        </p:spPr>
        <p:txBody>
          <a:bodyPr wrap="square" rtlCol="0">
            <a:spAutoFit/>
          </a:bodyPr>
          <a:lstStyle/>
          <a:p>
            <a:endParaRPr lang="en-US" dirty="0"/>
          </a:p>
        </p:txBody>
      </p:sp>
      <p:sp>
        <p:nvSpPr>
          <p:cNvPr id="28" name="TextBox 27"/>
          <p:cNvSpPr txBox="1"/>
          <p:nvPr/>
        </p:nvSpPr>
        <p:spPr>
          <a:xfrm>
            <a:off x="1738797" y="6077479"/>
            <a:ext cx="2998179" cy="604785"/>
          </a:xfrm>
          <a:prstGeom prst="rect">
            <a:avLst/>
          </a:prstGeom>
          <a:noFill/>
          <a:ln w="12700" cmpd="sng">
            <a:solidFill>
              <a:schemeClr val="tx1"/>
            </a:solidFill>
            <a:prstDash val="solid"/>
          </a:ln>
        </p:spPr>
        <p:txBody>
          <a:bodyPr wrap="square" rtlCol="0">
            <a:spAutoFit/>
          </a:bodyPr>
          <a:lstStyle/>
          <a:p>
            <a:endParaRPr lang="en-US" dirty="0"/>
          </a:p>
        </p:txBody>
      </p:sp>
    </p:spTree>
    <p:extLst>
      <p:ext uri="{BB962C8B-B14F-4D97-AF65-F5344CB8AC3E}">
        <p14:creationId xmlns:p14="http://schemas.microsoft.com/office/powerpoint/2010/main" val="31722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outVertical)">
                                      <p:cBhvr>
                                        <p:cTn id="22" dur="500"/>
                                        <p:tgtEl>
                                          <p:spTgt spid="23"/>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up)">
                                      <p:cBhvr>
                                        <p:cTn id="45" dur="500"/>
                                        <p:tgtEl>
                                          <p:spTgt spid="10"/>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440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par>
                          <p:cTn id="56" fill="hold">
                            <p:stCondLst>
                              <p:cond delay="0"/>
                            </p:stCondLst>
                            <p:childTnLst>
                              <p:par>
                                <p:cTn id="57" presetID="22" presetClass="entr" presetSubtype="1"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44045"/>
                                        </p:tgtEl>
                                        <p:attrNameLst>
                                          <p:attrName>style.visibility</p:attrName>
                                        </p:attrNameLst>
                                      </p:cBhvr>
                                      <p:to>
                                        <p:strVal val="visible"/>
                                      </p:to>
                                    </p:se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childTnLst>
                          </p:cTn>
                        </p:par>
                        <p:par>
                          <p:cTn id="67" fill="hold">
                            <p:stCondLst>
                              <p:cond delay="1000"/>
                            </p:stCondLst>
                            <p:childTnLst>
                              <p:par>
                                <p:cTn id="68" presetID="6" presetClass="emph" presetSubtype="0" fill="hold" nodeType="afterEffect">
                                  <p:stCondLst>
                                    <p:cond delay="0"/>
                                  </p:stCondLst>
                                  <p:childTnLst>
                                    <p:animScale>
                                      <p:cBhvr>
                                        <p:cTn id="69" dur="2000" fill="hold"/>
                                        <p:tgtEl>
                                          <p:spTgt spid="34"/>
                                        </p:tgtEl>
                                      </p:cBhvr>
                                      <p:by x="150000" y="150000"/>
                                    </p:animScale>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30" grpId="0" animBg="1"/>
      <p:bldP spid="26" grpId="0" animBg="1"/>
      <p:bldP spid="32" grpId="0" animBg="1"/>
      <p:bldP spid="33" grpId="0" animBg="1"/>
      <p:bldP spid="40" grpId="0" animBg="1"/>
      <p:bldP spid="2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SVD </a:t>
            </a:r>
            <a:r>
              <a:rPr lang="en-US" sz="3000" dirty="0" smtClean="0"/>
              <a:t>(Brand, 2003)</a:t>
            </a:r>
            <a:endParaRPr lang="en-US" sz="3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smtClean="0"/>
                  <a:t>Complexity</a:t>
                </a:r>
              </a:p>
              <a:p>
                <a:endParaRPr lang="en-US" dirty="0"/>
              </a:p>
              <a:p>
                <a:endParaRPr lang="en-US" dirty="0" smtClean="0"/>
              </a:p>
              <a:p>
                <a:r>
                  <a:rPr lang="en-US" dirty="0" smtClean="0"/>
                  <a:t>Store </a:t>
                </a:r>
              </a:p>
              <a:p>
                <a:pPr lvl="1"/>
                <a14:m>
                  <m:oMath xmlns:m="http://schemas.openxmlformats.org/officeDocument/2006/math">
                    <m:r>
                      <a:rPr lang="en-US" b="0" i="1" smtClean="0">
                        <a:latin typeface="Cambria Math"/>
                      </a:rPr>
                      <m:t>𝑈</m:t>
                    </m:r>
                    <m:r>
                      <a:rPr lang="en-US" b="0" i="1" smtClean="0">
                        <a:latin typeface="Cambria Math"/>
                      </a:rPr>
                      <m:t>, </m:t>
                    </m:r>
                    <m:r>
                      <a:rPr lang="en-US" b="0" i="1" smtClean="0">
                        <a:latin typeface="Cambria Math"/>
                      </a:rPr>
                      <m:t>𝑆</m:t>
                    </m:r>
                    <m:r>
                      <a:rPr lang="en-US" b="0" i="1" smtClean="0">
                        <a:latin typeface="Cambria Math"/>
                      </a:rPr>
                      <m:t>, </m:t>
                    </m:r>
                    <m:r>
                      <a:rPr lang="en-US" b="0" i="1" smtClean="0">
                        <a:latin typeface="Cambria Math"/>
                      </a:rPr>
                      <m:t>𝑉</m:t>
                    </m:r>
                  </m:oMath>
                </a14:m>
                <a:r>
                  <a:rPr lang="en-US" i="1" dirty="0" smtClean="0"/>
                  <a:t> </a:t>
                </a:r>
              </a:p>
              <a:p>
                <a:pPr lvl="1"/>
                <a:endParaRPr lang="en-US" i="1" dirty="0" smtClean="0"/>
              </a:p>
              <a:p>
                <a:endParaRPr lang="en-US" dirty="0" smtClean="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1">
                <a:blip r:embed="rId3"/>
                <a:stretch>
                  <a:fillRect l="-2564" t="-1213"/>
                </a:stretch>
              </a:blipFill>
            </p:spPr>
            <p:txBody>
              <a:bodyPr/>
              <a:lstStyle/>
              <a:p>
                <a:r>
                  <a:rPr lang="en-US">
                    <a:noFill/>
                  </a:rPr>
                  <a:t> </a:t>
                </a:r>
              </a:p>
            </p:txBody>
          </p:sp>
        </mc:Fallback>
      </mc:AlternateContent>
      <p:sp>
        <p:nvSpPr>
          <p:cNvPr id="5" name="Content Placeholder 4"/>
          <p:cNvSpPr>
            <a:spLocks noGrp="1"/>
          </p:cNvSpPr>
          <p:nvPr>
            <p:ph sz="half" idx="2"/>
          </p:nvPr>
        </p:nvSpPr>
        <p:spPr>
          <a:xfrm>
            <a:off x="4718974" y="1600201"/>
            <a:ext cx="4691726" cy="4525963"/>
          </a:xfrm>
        </p:spPr>
        <p:txBody>
          <a:bodyPr/>
          <a:lstStyle/>
          <a:p>
            <a:r>
              <a:rPr lang="en-US" dirty="0" smtClean="0"/>
              <a:t>The online SVD has more error, but it is comparable to PCA (SVD)</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77</a:t>
            </a:fld>
            <a:endParaRPr lang="en-US"/>
          </a:p>
        </p:txBody>
      </p:sp>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593" y="2276874"/>
            <a:ext cx="1162924" cy="49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4991" y="2980904"/>
            <a:ext cx="4452541"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500"/>
                                        <p:tgtEl>
                                          <p:spTgt spid="450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SVD </a:t>
            </a:r>
            <a:endParaRPr lang="en-US" dirty="0"/>
          </a:p>
        </p:txBody>
      </p:sp>
      <p:sp>
        <p:nvSpPr>
          <p:cNvPr id="3" name="Content Placeholder 2"/>
          <p:cNvSpPr>
            <a:spLocks noGrp="1"/>
          </p:cNvSpPr>
          <p:nvPr>
            <p:ph idx="1"/>
          </p:nvPr>
        </p:nvSpPr>
        <p:spPr/>
        <p:txBody>
          <a:bodyPr>
            <a:normAutofit lnSpcReduction="10000"/>
          </a:bodyPr>
          <a:lstStyle/>
          <a:p>
            <a:r>
              <a:rPr lang="en-US" dirty="0" smtClean="0"/>
              <a:t>Unsupervised learning: </a:t>
            </a:r>
            <a:r>
              <a:rPr lang="en-US" dirty="0" smtClean="0">
                <a:solidFill>
                  <a:srgbClr val="0000FF"/>
                </a:solidFill>
              </a:rPr>
              <a:t>minimizing the reconstruction errors</a:t>
            </a:r>
            <a:r>
              <a:rPr lang="en-US" dirty="0" smtClean="0"/>
              <a:t> </a:t>
            </a:r>
          </a:p>
          <a:p>
            <a:r>
              <a:rPr lang="en-US" dirty="0" smtClean="0"/>
              <a:t>Each update will increase the </a:t>
            </a:r>
            <a:r>
              <a:rPr lang="en-US" dirty="0">
                <a:solidFill>
                  <a:srgbClr val="0000FF"/>
                </a:solidFill>
              </a:rPr>
              <a:t>rank</a:t>
            </a:r>
            <a:r>
              <a:rPr lang="en-US" dirty="0"/>
              <a:t> by </a:t>
            </a:r>
            <a:r>
              <a:rPr lang="en-US" dirty="0">
                <a:solidFill>
                  <a:srgbClr val="0000FF"/>
                </a:solidFill>
              </a:rPr>
              <a:t>at most one</a:t>
            </a:r>
            <a:r>
              <a:rPr lang="en-US" dirty="0" smtClean="0"/>
              <a:t>, until a user-specified ceiling is reached</a:t>
            </a:r>
          </a:p>
          <a:p>
            <a:r>
              <a:rPr lang="en-US" dirty="0" smtClean="0"/>
              <a:t>Pros </a:t>
            </a:r>
            <a:r>
              <a:rPr lang="en-US" dirty="0"/>
              <a:t>and Cons </a:t>
            </a:r>
            <a:endParaRPr lang="en-US" dirty="0" smtClean="0"/>
          </a:p>
          <a:p>
            <a:pPr marL="0" indent="0">
              <a:buNone/>
            </a:pPr>
            <a:r>
              <a:rPr lang="en-US" sz="2800" b="1" dirty="0" smtClean="0">
                <a:solidFill>
                  <a:srgbClr val="FF0000"/>
                </a:solidFill>
                <a:latin typeface="Times New Roman" pitchFamily="18" charset="0"/>
                <a:ea typeface="宋体"/>
                <a:cs typeface="Times New Roman" pitchFamily="18" charset="0"/>
              </a:rPr>
              <a:t>          </a:t>
            </a:r>
            <a:r>
              <a:rPr lang="en-US" sz="2800" dirty="0" smtClean="0"/>
              <a:t>Simple to implement</a:t>
            </a:r>
          </a:p>
          <a:p>
            <a:pPr marL="0" indent="0">
              <a:buNone/>
            </a:pPr>
            <a:r>
              <a:rPr lang="en-US" sz="2800" b="1" dirty="0" smtClean="0">
                <a:solidFill>
                  <a:srgbClr val="FF0000"/>
                </a:solidFill>
                <a:ea typeface="宋体"/>
                <a:cs typeface="Times New Roman" pitchFamily="18" charset="0"/>
              </a:rPr>
              <a:t>           </a:t>
            </a:r>
            <a:r>
              <a:rPr lang="en-US" sz="2800" dirty="0" smtClean="0">
                <a:ea typeface="Verdana" pitchFamily="34" charset="0"/>
                <a:cs typeface="Verdana" pitchFamily="34" charset="0"/>
              </a:rPr>
              <a:t>Fast computation</a:t>
            </a:r>
          </a:p>
          <a:p>
            <a:pPr marL="0" indent="0">
              <a:buNone/>
            </a:pPr>
            <a:r>
              <a:rPr lang="en-US" sz="2800" dirty="0" smtClean="0"/>
              <a:t>           Comparable performance</a:t>
            </a:r>
          </a:p>
          <a:p>
            <a:pPr marL="0" indent="0">
              <a:buNone/>
            </a:pPr>
            <a:r>
              <a:rPr lang="en-US" sz="2800" dirty="0" smtClean="0"/>
              <a:t>           </a:t>
            </a:r>
            <a:r>
              <a:rPr lang="en-US" sz="2800" dirty="0"/>
              <a:t>Lack of theoretical guarantee</a:t>
            </a:r>
          </a:p>
        </p:txBody>
      </p:sp>
      <p:sp>
        <p:nvSpPr>
          <p:cNvPr id="4" name="Slide Number Placeholder 3"/>
          <p:cNvSpPr>
            <a:spLocks noGrp="1"/>
          </p:cNvSpPr>
          <p:nvPr>
            <p:ph type="sldNum" sz="quarter" idx="12"/>
          </p:nvPr>
        </p:nvSpPr>
        <p:spPr/>
        <p:txBody>
          <a:bodyPr/>
          <a:lstStyle/>
          <a:p>
            <a:fld id="{889B3E5E-9888-410B-8750-2191BA36B2F2}" type="slidenum">
              <a:rPr lang="en-US" smtClean="0"/>
              <a:t>78</a:t>
            </a:fld>
            <a:endParaRPr lang="en-US" dirty="0"/>
          </a:p>
        </p:txBody>
      </p:sp>
      <p:pic>
        <p:nvPicPr>
          <p:cNvPr id="5"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4090351"/>
            <a:ext cx="371459" cy="34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4595699"/>
            <a:ext cx="371459" cy="34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6" descr="sa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5589240"/>
            <a:ext cx="371459" cy="34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5" descr="hap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5096757"/>
            <a:ext cx="371459" cy="34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Bevel 9"/>
          <p:cNvSpPr/>
          <p:nvPr/>
        </p:nvSpPr>
        <p:spPr>
          <a:xfrm>
            <a:off x="9417496" y="6453337"/>
            <a:ext cx="216024" cy="216023"/>
          </a:xfrm>
          <a:prstGeom prst="bevel">
            <a:avLst/>
          </a:prstGeom>
          <a:solidFill>
            <a:schemeClr val="bg2">
              <a:lumMod val="9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Tree>
    <p:extLst>
      <p:ext uri="{BB962C8B-B14F-4D97-AF65-F5344CB8AC3E}">
        <p14:creationId xmlns:p14="http://schemas.microsoft.com/office/powerpoint/2010/main" val="1207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solidFill>
                  <a:schemeClr val="bg1">
                    <a:lumMod val="65000"/>
                  </a:schemeClr>
                </a:solidFill>
              </a:rPr>
              <a:t>Introduction</a:t>
            </a:r>
          </a:p>
          <a:p>
            <a:pPr lvl="1"/>
            <a:r>
              <a:rPr lang="en-US" dirty="0" smtClean="0">
                <a:solidFill>
                  <a:schemeClr val="bg1">
                    <a:lumMod val="65000"/>
                  </a:schemeClr>
                </a:solidFill>
              </a:rPr>
              <a:t>Learning paradigms</a:t>
            </a:r>
            <a:endParaRPr lang="en-US" dirty="0">
              <a:solidFill>
                <a:schemeClr val="bg1">
                  <a:lumMod val="65000"/>
                </a:schemeClr>
              </a:solidFill>
            </a:endParaRPr>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79</a:t>
            </a:fld>
            <a:endParaRPr lang="zh-CN" altLang="en-US"/>
          </a:p>
        </p:txBody>
      </p:sp>
    </p:spTree>
    <p:extLst>
      <p:ext uri="{BB962C8B-B14F-4D97-AF65-F5344CB8AC3E}">
        <p14:creationId xmlns:p14="http://schemas.microsoft.com/office/powerpoint/2010/main" val="3788147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normAutofit lnSpcReduction="10000"/>
          </a:bodyPr>
          <a:lstStyle/>
          <a:p>
            <a:r>
              <a:rPr lang="en-US" dirty="0" smtClean="0"/>
              <a:t>Introduction</a:t>
            </a:r>
          </a:p>
          <a:p>
            <a:pPr lvl="1"/>
            <a:r>
              <a:rPr lang="en-US" dirty="0" smtClean="0"/>
              <a:t>Learning paradigms</a:t>
            </a:r>
            <a:endParaRPr lang="en-US" dirty="0"/>
          </a:p>
          <a:p>
            <a:pPr lvl="1"/>
            <a:r>
              <a:rPr lang="en-US" dirty="0" smtClean="0">
                <a:solidFill>
                  <a:schemeClr val="bg1">
                    <a:lumMod val="65000"/>
                  </a:schemeClr>
                </a:solidFill>
              </a:rPr>
              <a:t>Online learning and its applications</a:t>
            </a:r>
            <a:endParaRPr lang="en-US" dirty="0">
              <a:solidFill>
                <a:schemeClr val="bg1">
                  <a:lumMod val="65000"/>
                </a:schemeClr>
              </a:solidFill>
            </a:endParaRPr>
          </a:p>
          <a:p>
            <a:r>
              <a:rPr lang="en-US" dirty="0" smtClean="0">
                <a:solidFill>
                  <a:schemeClr val="bg1">
                    <a:lumMod val="65000"/>
                  </a:schemeClr>
                </a:solidFill>
              </a:rPr>
              <a:t>Online learning algorithms</a:t>
            </a:r>
          </a:p>
          <a:p>
            <a:pPr lvl="1"/>
            <a:r>
              <a:rPr lang="en-US" dirty="0">
                <a:solidFill>
                  <a:schemeClr val="bg1">
                    <a:lumMod val="65000"/>
                  </a:schemeClr>
                </a:solidFill>
              </a:rPr>
              <a:t>Perceptron</a:t>
            </a:r>
          </a:p>
          <a:p>
            <a:pPr lvl="1"/>
            <a:r>
              <a:rPr lang="en-US" dirty="0">
                <a:solidFill>
                  <a:schemeClr val="bg1">
                    <a:lumMod val="65000"/>
                  </a:schemeClr>
                </a:solidFill>
              </a:rPr>
              <a:t>Online non-sparse learning</a:t>
            </a:r>
          </a:p>
          <a:p>
            <a:pPr lvl="1"/>
            <a:r>
              <a:rPr lang="en-US" dirty="0">
                <a:solidFill>
                  <a:schemeClr val="bg1">
                    <a:lumMod val="65000"/>
                  </a:schemeClr>
                </a:solidFill>
              </a:rPr>
              <a:t>Online sparse learning</a:t>
            </a:r>
          </a:p>
          <a:p>
            <a:pPr lvl="1"/>
            <a:r>
              <a:rPr lang="en-US" dirty="0">
                <a:solidFill>
                  <a:schemeClr val="bg1">
                    <a:lumMod val="65000"/>
                  </a:schemeClr>
                </a:solidFill>
              </a:rPr>
              <a:t>Online unsupervised </a:t>
            </a:r>
            <a:r>
              <a:rPr lang="en-US" dirty="0" smtClean="0">
                <a:solidFill>
                  <a:schemeClr val="bg1">
                    <a:lumMod val="65000"/>
                  </a:schemeClr>
                </a:solidFill>
              </a:rPr>
              <a:t>learning</a:t>
            </a:r>
          </a:p>
          <a:p>
            <a:r>
              <a:rPr lang="en-US" dirty="0" smtClean="0">
                <a:solidFill>
                  <a:schemeClr val="bg1">
                    <a:lumMod val="65000"/>
                  </a:schemeClr>
                </a:solidFill>
              </a:rPr>
              <a:t>Conclusion</a:t>
            </a:r>
          </a:p>
          <a:p>
            <a:pPr lvl="1"/>
            <a:endParaRPr lang="en-US" dirty="0" smtClean="0"/>
          </a:p>
          <a:p>
            <a:pPr lvl="1"/>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extLst>
      <p:ext uri="{BB962C8B-B14F-4D97-AF65-F5344CB8AC3E}">
        <p14:creationId xmlns:p14="http://schemas.microsoft.com/office/powerpoint/2010/main" val="10638194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One-slide </a:t>
            </a:r>
            <a:r>
              <a:rPr lang="en-US" dirty="0" smtClean="0"/>
              <a:t>Takeaway</a:t>
            </a:r>
            <a:endParaRPr lang="en-US" dirty="0"/>
          </a:p>
        </p:txBody>
      </p:sp>
      <p:sp>
        <p:nvSpPr>
          <p:cNvPr id="3" name="内容占位符 2"/>
          <p:cNvSpPr>
            <a:spLocks noGrp="1"/>
          </p:cNvSpPr>
          <p:nvPr>
            <p:ph idx="1"/>
          </p:nvPr>
        </p:nvSpPr>
        <p:spPr/>
        <p:txBody>
          <a:bodyPr>
            <a:normAutofit fontScale="92500" lnSpcReduction="10000"/>
          </a:bodyPr>
          <a:lstStyle/>
          <a:p>
            <a:r>
              <a:rPr lang="en-US" dirty="0" smtClean="0"/>
              <a:t>Basic concepts</a:t>
            </a:r>
          </a:p>
          <a:p>
            <a:pPr lvl="1"/>
            <a:r>
              <a:rPr lang="en-US" dirty="0" smtClean="0"/>
              <a:t>What is online learning?</a:t>
            </a:r>
          </a:p>
          <a:p>
            <a:pPr lvl="1"/>
            <a:r>
              <a:rPr lang="en-US" dirty="0" smtClean="0"/>
              <a:t>What is regret analysis?</a:t>
            </a:r>
          </a:p>
          <a:p>
            <a:r>
              <a:rPr lang="en-US" dirty="0" smtClean="0"/>
              <a:t>Online learning algorithms</a:t>
            </a:r>
          </a:p>
          <a:p>
            <a:pPr lvl="1"/>
            <a:r>
              <a:rPr lang="en-US" dirty="0" smtClean="0"/>
              <a:t>Perceptron</a:t>
            </a:r>
          </a:p>
          <a:p>
            <a:pPr lvl="1"/>
            <a:r>
              <a:rPr lang="en-US" dirty="0" smtClean="0"/>
              <a:t>Online gradient descent</a:t>
            </a:r>
          </a:p>
          <a:p>
            <a:pPr lvl="1"/>
            <a:r>
              <a:rPr lang="en-US" dirty="0" smtClean="0"/>
              <a:t>Passive aggressive </a:t>
            </a:r>
          </a:p>
          <a:p>
            <a:pPr lvl="1"/>
            <a:r>
              <a:rPr lang="en-US" dirty="0" smtClean="0"/>
              <a:t>Truncated gradient</a:t>
            </a:r>
          </a:p>
          <a:p>
            <a:pPr lvl="1"/>
            <a:r>
              <a:rPr lang="en-US" dirty="0" smtClean="0"/>
              <a:t>Dual averaging</a:t>
            </a:r>
          </a:p>
          <a:p>
            <a:pPr lvl="1"/>
            <a:r>
              <a:rPr lang="en-US" dirty="0" smtClean="0"/>
              <a:t>Online SVD </a:t>
            </a:r>
          </a:p>
          <a:p>
            <a:pPr lvl="1"/>
            <a:endParaRPr lang="en-US" dirty="0" smtClean="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80</a:t>
            </a:fld>
            <a:endParaRPr lang="zh-CN" altLang="en-US"/>
          </a:p>
        </p:txBody>
      </p:sp>
    </p:spTree>
    <p:extLst>
      <p:ext uri="{BB962C8B-B14F-4D97-AF65-F5344CB8AC3E}">
        <p14:creationId xmlns:p14="http://schemas.microsoft.com/office/powerpoint/2010/main" val="32077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Resources</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smtClean="0"/>
              <a:t>Book and Video:</a:t>
            </a:r>
          </a:p>
          <a:p>
            <a:pPr lvl="1"/>
            <a:r>
              <a:rPr lang="en-US" altLang="zh-CN" dirty="0" smtClean="0"/>
              <a:t>Prediction Learning and Games. N. </a:t>
            </a:r>
            <a:r>
              <a:rPr lang="en-US" altLang="zh-CN" dirty="0" err="1" smtClean="0"/>
              <a:t>Cesa</a:t>
            </a:r>
            <a:r>
              <a:rPr lang="en-US" altLang="zh-CN" dirty="0" smtClean="0"/>
              <a:t>-Bianchi and G. Lugosi. Cambridge university press, 2006.</a:t>
            </a:r>
          </a:p>
          <a:p>
            <a:pPr lvl="1"/>
            <a:r>
              <a:rPr lang="en-US" altLang="zh-CN" dirty="0" smtClean="0"/>
              <a:t>[Shal11] Online Learning and Online Convex Optimization.   </a:t>
            </a:r>
            <a:r>
              <a:rPr lang="en-US" altLang="zh-CN" dirty="0" err="1" smtClean="0"/>
              <a:t>Shai</a:t>
            </a:r>
            <a:r>
              <a:rPr lang="en-US" altLang="zh-CN" dirty="0" smtClean="0"/>
              <a:t> </a:t>
            </a:r>
            <a:r>
              <a:rPr lang="en-US" altLang="zh-CN" dirty="0" err="1" smtClean="0"/>
              <a:t>Shalev-Shwartz</a:t>
            </a:r>
            <a:r>
              <a:rPr lang="en-US" altLang="zh-CN" dirty="0" smtClean="0"/>
              <a:t>. Foundations and Trends in Machine Learning, Vol. 4, No. 2, 2011, 107-194, DOI: 10.1561/2200000018</a:t>
            </a:r>
          </a:p>
          <a:p>
            <a:pPr lvl="1"/>
            <a:r>
              <a:rPr lang="en-US" dirty="0">
                <a:hlinkClick r:id="rId3"/>
              </a:rPr>
              <a:t>http://videolectures.net/site/search/?q=online+learning</a:t>
            </a:r>
            <a:endParaRPr lang="en-US" altLang="zh-CN" dirty="0" smtClean="0"/>
          </a:p>
          <a:p>
            <a:r>
              <a:rPr lang="en-US" altLang="zh-CN" dirty="0" smtClean="0"/>
              <a:t>Software:</a:t>
            </a:r>
          </a:p>
          <a:p>
            <a:pPr lvl="1"/>
            <a:r>
              <a:rPr lang="en-US" altLang="zh-CN" dirty="0" err="1" smtClean="0"/>
              <a:t>Pegasos</a:t>
            </a:r>
            <a:r>
              <a:rPr lang="en-US" altLang="zh-CN" dirty="0" smtClean="0"/>
              <a:t>: http://www.cs.huji.ac.il/~shais/code/index.html</a:t>
            </a:r>
          </a:p>
          <a:p>
            <a:pPr lvl="1"/>
            <a:r>
              <a:rPr lang="en-US" altLang="zh-CN" dirty="0" smtClean="0"/>
              <a:t>VW: hunch.net/~</a:t>
            </a:r>
            <a:r>
              <a:rPr lang="en-US" altLang="zh-CN" dirty="0" err="1" smtClean="0"/>
              <a:t>vw</a:t>
            </a:r>
            <a:r>
              <a:rPr lang="en-US" altLang="zh-CN" dirty="0" smtClean="0"/>
              <a:t>/</a:t>
            </a:r>
          </a:p>
          <a:p>
            <a:pPr lvl="1"/>
            <a:r>
              <a:rPr lang="en-US" altLang="zh-CN" dirty="0" smtClean="0"/>
              <a:t>SGD by Leon </a:t>
            </a:r>
            <a:r>
              <a:rPr lang="en-US" altLang="zh-CN" dirty="0" err="1" smtClean="0"/>
              <a:t>Bottou</a:t>
            </a:r>
            <a:r>
              <a:rPr lang="en-US" altLang="zh-CN" dirty="0" smtClean="0"/>
              <a:t>: http://leon.bottou.org/projects/sgd</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81</a:t>
            </a:fld>
            <a:endParaRPr lang="zh-CN" altLang="en-US"/>
          </a:p>
        </p:txBody>
      </p:sp>
    </p:spTree>
    <p:extLst>
      <p:ext uri="{BB962C8B-B14F-4D97-AF65-F5344CB8AC3E}">
        <p14:creationId xmlns:p14="http://schemas.microsoft.com/office/powerpoint/2010/main" val="453324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95300" y="1600200"/>
            <a:ext cx="8915400" cy="5141168"/>
          </a:xfrm>
        </p:spPr>
        <p:txBody>
          <a:bodyPr>
            <a:normAutofit fontScale="25000" lnSpcReduction="20000"/>
          </a:bodyPr>
          <a:lstStyle/>
          <a:p>
            <a:r>
              <a:rPr lang="it-IT" sz="6800" dirty="0"/>
              <a:t>Cesa-Bianchi, Nicol`o, Conconi, Alex, and Gentile, Claudio. A second-order perceptron algorithm. SIAM J. Comput., 34(3):640–668, 2005.</a:t>
            </a:r>
            <a:endParaRPr lang="en-US" sz="6800" dirty="0" smtClean="0"/>
          </a:p>
          <a:p>
            <a:r>
              <a:rPr lang="en-US" sz="6800" dirty="0" smtClean="0"/>
              <a:t>M</a:t>
            </a:r>
            <a:r>
              <a:rPr lang="en-US" sz="6800" dirty="0"/>
              <a:t>. Brand. Fast online </a:t>
            </a:r>
            <a:r>
              <a:rPr lang="en-US" sz="6800" dirty="0" err="1"/>
              <a:t>svd</a:t>
            </a:r>
            <a:r>
              <a:rPr lang="en-US" sz="6800" dirty="0"/>
              <a:t> revisions for lightweight recommender systems. In SDM, 2003.</a:t>
            </a:r>
          </a:p>
          <a:p>
            <a:r>
              <a:rPr lang="en-US" sz="6800" dirty="0" smtClean="0"/>
              <a:t>N</a:t>
            </a:r>
            <a:r>
              <a:rPr lang="en-US" sz="6800" dirty="0"/>
              <a:t>. </a:t>
            </a:r>
            <a:r>
              <a:rPr lang="en-US" sz="6800" dirty="0" err="1"/>
              <a:t>Cesa</a:t>
            </a:r>
            <a:r>
              <a:rPr lang="en-US" sz="6800" dirty="0"/>
              <a:t>-Bianchi, A. </a:t>
            </a:r>
            <a:r>
              <a:rPr lang="en-US" sz="6800" dirty="0" err="1"/>
              <a:t>Conconi</a:t>
            </a:r>
            <a:r>
              <a:rPr lang="en-US" sz="6800" dirty="0"/>
              <a:t>, and C. Gentile.  A second-order perceptron algorithm. SIAM J. </a:t>
            </a:r>
            <a:r>
              <a:rPr lang="en-US" sz="6800" dirty="0" err="1"/>
              <a:t>Comput</a:t>
            </a:r>
            <a:r>
              <a:rPr lang="en-US" sz="6800" dirty="0"/>
              <a:t>., 34(3):640–668, 2005.</a:t>
            </a:r>
          </a:p>
          <a:p>
            <a:r>
              <a:rPr lang="en-US" sz="6800" dirty="0" smtClean="0"/>
              <a:t>K</a:t>
            </a:r>
            <a:r>
              <a:rPr lang="en-US" sz="6800" dirty="0"/>
              <a:t>. Crammer, O. </a:t>
            </a:r>
            <a:r>
              <a:rPr lang="en-US" sz="6800" dirty="0" err="1"/>
              <a:t>Dekel</a:t>
            </a:r>
            <a:r>
              <a:rPr lang="en-US" sz="6800" dirty="0"/>
              <a:t>, J. </a:t>
            </a:r>
            <a:r>
              <a:rPr lang="en-US" sz="6800" dirty="0" err="1"/>
              <a:t>Keshet</a:t>
            </a:r>
            <a:r>
              <a:rPr lang="en-US" sz="6800" dirty="0"/>
              <a:t>, S. </a:t>
            </a:r>
            <a:r>
              <a:rPr lang="en-US" sz="6800" dirty="0" err="1"/>
              <a:t>Shalev-Shwartz</a:t>
            </a:r>
            <a:r>
              <a:rPr lang="en-US" sz="6800" dirty="0"/>
              <a:t>, and Y. Singer.  Online passive-aggressive algorithms. Journal of Machine Learning Research,  7:551–585, 2006. </a:t>
            </a:r>
          </a:p>
          <a:p>
            <a:r>
              <a:rPr lang="en-US" sz="6800" dirty="0" smtClean="0"/>
              <a:t>K</a:t>
            </a:r>
            <a:r>
              <a:rPr lang="en-US" sz="6800" dirty="0"/>
              <a:t>. Crammer, A. </a:t>
            </a:r>
            <a:r>
              <a:rPr lang="en-US" sz="6800" dirty="0" err="1"/>
              <a:t>Kulesza</a:t>
            </a:r>
            <a:r>
              <a:rPr lang="en-US" sz="6800" dirty="0"/>
              <a:t>, and M. </a:t>
            </a:r>
            <a:r>
              <a:rPr lang="en-US" sz="6800" dirty="0" err="1"/>
              <a:t>Dredze</a:t>
            </a:r>
            <a:r>
              <a:rPr lang="en-US" sz="6800" dirty="0"/>
              <a:t>. Adaptive regularization of weight vectors. In NIPS, pages 414–422, 2009.</a:t>
            </a:r>
          </a:p>
          <a:p>
            <a:r>
              <a:rPr lang="en-US" sz="6800" dirty="0" smtClean="0"/>
              <a:t>K</a:t>
            </a:r>
            <a:r>
              <a:rPr lang="en-US" sz="6800" dirty="0"/>
              <a:t>. Crammer and D. D. Lee. Learning via </a:t>
            </a:r>
            <a:r>
              <a:rPr lang="en-US" sz="6800" dirty="0" err="1"/>
              <a:t>gaussian</a:t>
            </a:r>
            <a:r>
              <a:rPr lang="en-US" sz="6800" dirty="0"/>
              <a:t> herding. In NIPS, pages 451–459, 2010.</a:t>
            </a:r>
          </a:p>
          <a:p>
            <a:r>
              <a:rPr lang="en-US" sz="6800" dirty="0" smtClean="0"/>
              <a:t>K</a:t>
            </a:r>
            <a:r>
              <a:rPr lang="en-US" sz="6800" dirty="0"/>
              <a:t>. Crammer and Y. Singer. Ultraconservative online algorithms for multiclass problems.  Journal of Machine Learning Research, 3:951–991, 2003.</a:t>
            </a:r>
          </a:p>
          <a:p>
            <a:r>
              <a:rPr lang="en-US" sz="6800" dirty="0" smtClean="0"/>
              <a:t>M</a:t>
            </a:r>
            <a:r>
              <a:rPr lang="en-US" sz="6800" dirty="0"/>
              <a:t>. </a:t>
            </a:r>
            <a:r>
              <a:rPr lang="en-US" sz="6800" dirty="0" err="1"/>
              <a:t>Dredze</a:t>
            </a:r>
            <a:r>
              <a:rPr lang="en-US" sz="6800" dirty="0"/>
              <a:t>, K. Crammer, and F. Pereira. Confidence-weighted linear classification. In ICML, pages 264–271, 2008.</a:t>
            </a:r>
          </a:p>
          <a:p>
            <a:r>
              <a:rPr lang="en-US" sz="6800" dirty="0" smtClean="0"/>
              <a:t>C</a:t>
            </a:r>
            <a:r>
              <a:rPr lang="en-US" sz="6800" dirty="0"/>
              <a:t>. Gentile. A new approximate maximal margin classification algorithm. Journal of Machine Learning Research, 2:213–242, 2001.</a:t>
            </a:r>
          </a:p>
          <a:p>
            <a:r>
              <a:rPr lang="en-US" sz="6800" dirty="0"/>
              <a:t>M. D. Hoffman, D. M. </a:t>
            </a:r>
            <a:r>
              <a:rPr lang="en-US" sz="6800" dirty="0" err="1"/>
              <a:t>Blei</a:t>
            </a:r>
            <a:r>
              <a:rPr lang="en-US" sz="6800" dirty="0"/>
              <a:t>, and F. R. Bach. Online learning for latent </a:t>
            </a:r>
            <a:r>
              <a:rPr lang="en-US" sz="6800" dirty="0" err="1"/>
              <a:t>dirichlet</a:t>
            </a:r>
            <a:r>
              <a:rPr lang="en-US" sz="6800" dirty="0"/>
              <a:t> allocation. In NIPS, pages 856–864, 2010</a:t>
            </a:r>
            <a:r>
              <a:rPr lang="en-US" sz="6800" dirty="0" smtClean="0"/>
              <a:t>.</a:t>
            </a:r>
          </a:p>
          <a:p>
            <a:r>
              <a:rPr lang="en-US" sz="7200" dirty="0"/>
              <a:t>S. C. H. Hoi, J. Wang, and P. Zhao. Exact soft confidence-weighted learning. In ICML, 2012. </a:t>
            </a:r>
          </a:p>
          <a:p>
            <a:endParaRPr lang="en-US" sz="6800" dirty="0"/>
          </a:p>
          <a:p>
            <a:endParaRPr lang="en-US" sz="3600" dirty="0" smtClean="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82</a:t>
            </a:fld>
            <a:endParaRPr lang="en-US"/>
          </a:p>
        </p:txBody>
      </p:sp>
    </p:spTree>
    <p:extLst>
      <p:ext uri="{BB962C8B-B14F-4D97-AF65-F5344CB8AC3E}">
        <p14:creationId xmlns:p14="http://schemas.microsoft.com/office/powerpoint/2010/main" val="38703194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700" dirty="0" smtClean="0"/>
              <a:t>J</a:t>
            </a:r>
            <a:r>
              <a:rPr lang="en-US" sz="1700" dirty="0"/>
              <a:t>. Langford, L. Li, and T. Zhang. Sparse online learning via truncated gradient. Journal of Machine Learning Research, 10:777–801, 2009.</a:t>
            </a:r>
          </a:p>
          <a:p>
            <a:r>
              <a:rPr lang="en-US" sz="1700" dirty="0"/>
              <a:t>Y. Li and P. M. Long. The relaxed online maximum margin algorithm. Machine Learning, 46(1-3):361–387, 2002</a:t>
            </a:r>
            <a:r>
              <a:rPr lang="en-US" sz="1700" dirty="0" smtClean="0"/>
              <a:t>.</a:t>
            </a:r>
          </a:p>
          <a:p>
            <a:r>
              <a:rPr lang="en-US" sz="1700" dirty="0" err="1"/>
              <a:t>Guang</a:t>
            </a:r>
            <a:r>
              <a:rPr lang="en-US" sz="1700" dirty="0"/>
              <a:t> Ling, </a:t>
            </a:r>
            <a:r>
              <a:rPr lang="en-US" sz="1700" dirty="0" err="1"/>
              <a:t>Haiqin</a:t>
            </a:r>
            <a:r>
              <a:rPr lang="en-US" sz="1700" dirty="0"/>
              <a:t> Yang, Irwin King and M.R. </a:t>
            </a:r>
            <a:r>
              <a:rPr lang="en-US" sz="1700" dirty="0" err="1" smtClean="0"/>
              <a:t>Lyu</a:t>
            </a:r>
            <a:r>
              <a:rPr lang="en-US" sz="1700" dirty="0" smtClean="0"/>
              <a:t>. </a:t>
            </a:r>
            <a:r>
              <a:rPr lang="en-US" sz="1700" dirty="0"/>
              <a:t>Online Learning for Collaborative </a:t>
            </a:r>
            <a:r>
              <a:rPr lang="en-US" sz="1700" dirty="0" smtClean="0"/>
              <a:t>Filtering, IJCNN, </a:t>
            </a:r>
            <a:r>
              <a:rPr lang="en-US" sz="1700" dirty="0"/>
              <a:t>Brisbane, Australia</a:t>
            </a:r>
            <a:r>
              <a:rPr lang="en-US" sz="1700" dirty="0" smtClean="0"/>
              <a:t>, 2012. </a:t>
            </a:r>
          </a:p>
          <a:p>
            <a:r>
              <a:rPr lang="en-US" sz="1700" dirty="0"/>
              <a:t>P. L. Lions and B. Mercier. Splitting algorithms for the sum of two nonlinear operators. SIAM J. </a:t>
            </a:r>
            <a:r>
              <a:rPr lang="en-US" sz="1700" dirty="0" err="1"/>
              <a:t>Numer</a:t>
            </a:r>
            <a:r>
              <a:rPr lang="en-US" sz="1700" dirty="0"/>
              <a:t>. Anal., 16(6):964–979, 1979.</a:t>
            </a:r>
          </a:p>
          <a:p>
            <a:r>
              <a:rPr lang="en-US" sz="1700" dirty="0" smtClean="0"/>
              <a:t>J</a:t>
            </a:r>
            <a:r>
              <a:rPr lang="en-US" sz="1700" dirty="0"/>
              <a:t>. </a:t>
            </a:r>
            <a:r>
              <a:rPr lang="en-US" sz="1700" dirty="0" err="1"/>
              <a:t>Mairal</a:t>
            </a:r>
            <a:r>
              <a:rPr lang="en-US" sz="1700" dirty="0"/>
              <a:t>, F. Bach, J. Ponce, and G. </a:t>
            </a:r>
            <a:r>
              <a:rPr lang="en-US" sz="1700" dirty="0" err="1"/>
              <a:t>Sapiro</a:t>
            </a:r>
            <a:r>
              <a:rPr lang="en-US" sz="1700" dirty="0"/>
              <a:t>. Online dictionary learning for sparse coding. In ICML, page 87, 2009. </a:t>
            </a:r>
            <a:endParaRPr lang="en-US" sz="1700" dirty="0" smtClean="0"/>
          </a:p>
          <a:p>
            <a:r>
              <a:rPr lang="en-US" sz="1700" dirty="0"/>
              <a:t>Y. </a:t>
            </a:r>
            <a:r>
              <a:rPr lang="en-US" sz="1700" dirty="0" err="1"/>
              <a:t>Nesterov</a:t>
            </a:r>
            <a:r>
              <a:rPr lang="en-US" sz="1700" dirty="0"/>
              <a:t>. Gradient methods for minimizing composite objective function. CORE Discussion Paper 2007/76, Catholic University of Louvain, Center for Operations Research and Econometrics, 2007</a:t>
            </a:r>
            <a:r>
              <a:rPr lang="en-US" sz="1700" dirty="0" smtClean="0"/>
              <a:t>. </a:t>
            </a:r>
            <a:endParaRPr lang="en-US" sz="1700" dirty="0"/>
          </a:p>
          <a:p>
            <a:r>
              <a:rPr lang="en-US" sz="1700" dirty="0"/>
              <a:t>F. </a:t>
            </a:r>
            <a:r>
              <a:rPr lang="en-US" sz="1700" dirty="0" err="1"/>
              <a:t>Orabona</a:t>
            </a:r>
            <a:r>
              <a:rPr lang="en-US" sz="1700" dirty="0"/>
              <a:t> and K. Crammer. New adaptive algorithms for online classification. In NIPS, pages 1840–1848, 2010</a:t>
            </a:r>
            <a:r>
              <a:rPr lang="en-US" sz="1700" dirty="0" smtClean="0"/>
              <a:t>.</a:t>
            </a:r>
            <a:endParaRPr lang="en-US" sz="1700" dirty="0"/>
          </a:p>
          <a:p>
            <a:r>
              <a:rPr lang="en-US" sz="1700" dirty="0"/>
              <a:t>F. Rosenblatt. The Perceptron: A probabilistic model for information storage and organization in the brain. Psychological Review, 65:386–408, 1958</a:t>
            </a:r>
            <a:r>
              <a:rPr lang="en-US" sz="1700" dirty="0" smtClean="0"/>
              <a:t>.</a:t>
            </a:r>
            <a:endParaRPr lang="en-US" sz="1700" dirty="0"/>
          </a:p>
          <a:p>
            <a:endParaRPr lang="en-US" sz="1300" dirty="0"/>
          </a:p>
        </p:txBody>
      </p:sp>
      <p:sp>
        <p:nvSpPr>
          <p:cNvPr id="4" name="Slide Number Placeholder 3"/>
          <p:cNvSpPr>
            <a:spLocks noGrp="1"/>
          </p:cNvSpPr>
          <p:nvPr>
            <p:ph type="sldNum" sz="quarter" idx="12"/>
          </p:nvPr>
        </p:nvSpPr>
        <p:spPr/>
        <p:txBody>
          <a:bodyPr/>
          <a:lstStyle/>
          <a:p>
            <a:fld id="{889B3E5E-9888-410B-8750-2191BA36B2F2}" type="slidenum">
              <a:rPr lang="en-US" smtClean="0"/>
              <a:t>83</a:t>
            </a:fld>
            <a:endParaRPr lang="en-US"/>
          </a:p>
        </p:txBody>
      </p:sp>
    </p:spTree>
    <p:extLst>
      <p:ext uri="{BB962C8B-B14F-4D97-AF65-F5344CB8AC3E}">
        <p14:creationId xmlns:p14="http://schemas.microsoft.com/office/powerpoint/2010/main" val="2688720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700" dirty="0" smtClean="0"/>
              <a:t>C</a:t>
            </a:r>
            <a:r>
              <a:rPr lang="en-US" sz="1700" dirty="0"/>
              <a:t>. Wang, J. W. Paisley, and D. M. </a:t>
            </a:r>
            <a:r>
              <a:rPr lang="en-US" sz="1700" dirty="0" err="1"/>
              <a:t>Blei</a:t>
            </a:r>
            <a:r>
              <a:rPr lang="en-US" sz="1700" dirty="0"/>
              <a:t>. Online </a:t>
            </a:r>
            <a:r>
              <a:rPr lang="en-US" sz="1700" dirty="0" err="1"/>
              <a:t>variational</a:t>
            </a:r>
            <a:r>
              <a:rPr lang="en-US" sz="1700" dirty="0"/>
              <a:t> inference for the hierarchical </a:t>
            </a:r>
            <a:r>
              <a:rPr lang="en-US" sz="1700" dirty="0" err="1"/>
              <a:t>dirichlet</a:t>
            </a:r>
            <a:r>
              <a:rPr lang="en-US" sz="1700" dirty="0"/>
              <a:t> process. Journal of Machine Learning Research - Proceedings Track, 15:752–760, 2011</a:t>
            </a:r>
            <a:r>
              <a:rPr lang="en-US" sz="1700" dirty="0" smtClean="0"/>
              <a:t>.</a:t>
            </a:r>
            <a:endParaRPr lang="en-US" sz="1700" dirty="0"/>
          </a:p>
          <a:p>
            <a:r>
              <a:rPr lang="en-US" sz="1700" dirty="0"/>
              <a:t>M. K. </a:t>
            </a:r>
            <a:r>
              <a:rPr lang="en-US" sz="1700" dirty="0" err="1"/>
              <a:t>Warmuth</a:t>
            </a:r>
            <a:r>
              <a:rPr lang="en-US" sz="1700" dirty="0"/>
              <a:t> and D. </a:t>
            </a:r>
            <a:r>
              <a:rPr lang="en-US" sz="1700" dirty="0" err="1"/>
              <a:t>Kuzmin</a:t>
            </a:r>
            <a:r>
              <a:rPr lang="en-US" sz="1700" dirty="0"/>
              <a:t>. Randomized </a:t>
            </a:r>
            <a:r>
              <a:rPr lang="en-US" sz="1700" dirty="0" err="1"/>
              <a:t>pca</a:t>
            </a:r>
            <a:r>
              <a:rPr lang="en-US" sz="1700" dirty="0"/>
              <a:t> algorithms with regret bounds that are logarithmic in the dimension. In NIPS, pages 1481–1488, 2006</a:t>
            </a:r>
            <a:r>
              <a:rPr lang="en-US" sz="1700" dirty="0" smtClean="0"/>
              <a:t>.</a:t>
            </a:r>
          </a:p>
          <a:p>
            <a:r>
              <a:rPr lang="en-US" sz="1700" dirty="0"/>
              <a:t>S. J. Wright, R. D. Nowak, and M. A. T. </a:t>
            </a:r>
            <a:r>
              <a:rPr lang="en-US" sz="1700" dirty="0" err="1"/>
              <a:t>Figueiredo</a:t>
            </a:r>
            <a:r>
              <a:rPr lang="en-US" sz="1700" dirty="0"/>
              <a:t>. Sparse reconstruction by separable approximation. IEEE Transactions on Signal Processing,  57(7):2479–2493, 2009</a:t>
            </a:r>
            <a:r>
              <a:rPr lang="en-US" sz="1700" dirty="0" smtClean="0"/>
              <a:t>.</a:t>
            </a:r>
          </a:p>
          <a:p>
            <a:r>
              <a:rPr lang="en-US" sz="1700" dirty="0"/>
              <a:t>L. Xiao. Dual averaging methods for regularized stochastic learning and online optimization. Journal of Machine Learning Research, 11:2543–2596, 2010</a:t>
            </a:r>
            <a:r>
              <a:rPr lang="en-US" sz="1700" dirty="0" smtClean="0"/>
              <a:t>.</a:t>
            </a:r>
            <a:endParaRPr lang="en-US" sz="1700" dirty="0"/>
          </a:p>
          <a:p>
            <a:r>
              <a:rPr lang="en-US" sz="1700" dirty="0"/>
              <a:t>H. Yang, M. R. </a:t>
            </a:r>
            <a:r>
              <a:rPr lang="en-US" sz="1700" dirty="0" err="1"/>
              <a:t>Lyu</a:t>
            </a:r>
            <a:r>
              <a:rPr lang="en-US" sz="1700" dirty="0"/>
              <a:t>, and I. King. Efficient online learning for multi-task feature selection. ACM Transactions on Knowledge Discovery from Data, 2013</a:t>
            </a:r>
            <a:r>
              <a:rPr lang="en-US" sz="1700" dirty="0" smtClean="0"/>
              <a:t>.</a:t>
            </a:r>
            <a:endParaRPr lang="en-US" sz="1700" dirty="0"/>
          </a:p>
          <a:p>
            <a:r>
              <a:rPr lang="en-US" sz="1700" dirty="0"/>
              <a:t>H. Yang, Z. </a:t>
            </a:r>
            <a:r>
              <a:rPr lang="en-US" sz="1700" dirty="0" err="1"/>
              <a:t>Xu</a:t>
            </a:r>
            <a:r>
              <a:rPr lang="en-US" sz="1700" dirty="0"/>
              <a:t>, I. King, and M. R. </a:t>
            </a:r>
            <a:r>
              <a:rPr lang="en-US" sz="1700" dirty="0" err="1"/>
              <a:t>Lyu</a:t>
            </a:r>
            <a:r>
              <a:rPr lang="en-US" sz="1700" dirty="0"/>
              <a:t>. Online learning for group lasso. In ICML, pages 1191–1198, Haifa, Israel, 2010</a:t>
            </a:r>
            <a:r>
              <a:rPr lang="en-US" sz="1700" dirty="0" smtClean="0"/>
              <a:t>.</a:t>
            </a:r>
            <a:endParaRPr lang="en-US" sz="1700" dirty="0"/>
          </a:p>
          <a:p>
            <a:r>
              <a:rPr lang="en-US" sz="1700" dirty="0"/>
              <a:t>L. Yang, R. Jin, and J. Ye. Online learning by ellipsoid method.  In ICML, page 145, 2009. </a:t>
            </a:r>
          </a:p>
          <a:p>
            <a:r>
              <a:rPr lang="en-US" sz="1700" dirty="0"/>
              <a:t>P. Zhao, S. C. H. Hoi, and R. Jin. </a:t>
            </a:r>
            <a:r>
              <a:rPr lang="en-US" sz="1700" dirty="0" err="1"/>
              <a:t>Duol</a:t>
            </a:r>
            <a:r>
              <a:rPr lang="en-US" sz="1700" dirty="0"/>
              <a:t>: A double updating approach for online learning. In NIPS, pages 2259–2267, 2009</a:t>
            </a:r>
            <a:r>
              <a:rPr lang="en-US" sz="1700" dirty="0" smtClean="0"/>
              <a:t>.</a:t>
            </a:r>
            <a:endParaRPr lang="en-US" sz="1700" dirty="0"/>
          </a:p>
          <a:p>
            <a:r>
              <a:rPr lang="en-US" sz="1700" dirty="0"/>
              <a:t>M. </a:t>
            </a:r>
            <a:r>
              <a:rPr lang="en-US" sz="1700" dirty="0" err="1"/>
              <a:t>Zinkevich</a:t>
            </a:r>
            <a:r>
              <a:rPr lang="en-US" sz="1700" dirty="0"/>
              <a:t>. Online convex programming and generalized infinitesimal gradient ascent. In ICML, pages 928–936, 2003</a:t>
            </a:r>
            <a:r>
              <a:rPr lang="en-US" sz="1700" dirty="0" smtClean="0"/>
              <a:t>.</a:t>
            </a:r>
            <a:endParaRPr lang="en-US" sz="1700" dirty="0"/>
          </a:p>
          <a:p>
            <a:endParaRPr lang="en-US" sz="1300" dirty="0"/>
          </a:p>
        </p:txBody>
      </p:sp>
      <p:sp>
        <p:nvSpPr>
          <p:cNvPr id="4" name="Slide Number Placeholder 3"/>
          <p:cNvSpPr>
            <a:spLocks noGrp="1"/>
          </p:cNvSpPr>
          <p:nvPr>
            <p:ph type="sldNum" sz="quarter" idx="12"/>
          </p:nvPr>
        </p:nvSpPr>
        <p:spPr/>
        <p:txBody>
          <a:bodyPr/>
          <a:lstStyle/>
          <a:p>
            <a:fld id="{889B3E5E-9888-410B-8750-2191BA36B2F2}" type="slidenum">
              <a:rPr lang="en-US" smtClean="0"/>
              <a:t>84</a:t>
            </a:fld>
            <a:endParaRPr lang="en-US"/>
          </a:p>
        </p:txBody>
      </p:sp>
    </p:spTree>
    <p:extLst>
      <p:ext uri="{BB962C8B-B14F-4D97-AF65-F5344CB8AC3E}">
        <p14:creationId xmlns:p14="http://schemas.microsoft.com/office/powerpoint/2010/main" val="4715501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In-class Practice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We have two data </a:t>
                </a:r>
                <a14:m>
                  <m:oMath xmlns:m="http://schemas.openxmlformats.org/officeDocument/2006/math">
                    <m:r>
                      <a:rPr lang="en-US" altLang="zh-CN" i="1" dirty="0" smtClean="0">
                        <a:latin typeface="Cambria Math"/>
                      </a:rPr>
                      <m:t>(1,2) </m:t>
                    </m:r>
                  </m:oMath>
                </a14:m>
                <a:r>
                  <a:rPr lang="en-US" altLang="zh-CN" dirty="0"/>
                  <a:t>and </a:t>
                </a:r>
                <a14:m>
                  <m:oMath xmlns:m="http://schemas.openxmlformats.org/officeDocument/2006/math">
                    <m:r>
                      <a:rPr lang="en-US" altLang="zh-CN" i="1" dirty="0" smtClean="0">
                        <a:latin typeface="Cambria Math"/>
                      </a:rPr>
                      <m:t>(−1,1)</m:t>
                    </m:r>
                  </m:oMath>
                </a14:m>
                <a:r>
                  <a:rPr lang="en-US" altLang="zh-CN" dirty="0"/>
                  <a:t>, how to get a classifier by Perceptron learning rule</a:t>
                </a:r>
                <a:r>
                  <a:rPr lang="en-US" altLang="zh-CN" dirty="0" smtClean="0"/>
                  <a:t>? </a:t>
                </a:r>
              </a:p>
              <a:p>
                <a:r>
                  <a:rPr lang="en-US" altLang="zh-CN" dirty="0" smtClean="0"/>
                  <a:t>Assume</a:t>
                </a:r>
              </a:p>
              <a:p>
                <a:pPr lvl="1"/>
                <a:r>
                  <a:rPr lang="en-US" altLang="zh-CN" dirty="0" smtClean="0"/>
                  <a:t> </a:t>
                </a:r>
                <a14:m>
                  <m:oMath xmlns:m="http://schemas.openxmlformats.org/officeDocument/2006/math">
                    <m:r>
                      <a:rPr lang="en-US" altLang="zh-CN" i="1" dirty="0" smtClean="0">
                        <a:latin typeface="Cambria Math"/>
                      </a:rPr>
                      <m:t>(1,2)</m:t>
                    </m:r>
                  </m:oMath>
                </a14:m>
                <a:r>
                  <a:rPr lang="en-US" altLang="zh-CN" dirty="0" smtClean="0"/>
                  <a:t> is in class </a:t>
                </a:r>
                <a14:m>
                  <m:oMath xmlns:m="http://schemas.openxmlformats.org/officeDocument/2006/math">
                    <m:r>
                      <a:rPr lang="en-US" altLang="zh-CN" i="1" dirty="0" smtClean="0">
                        <a:latin typeface="Cambria Math"/>
                      </a:rPr>
                      <m:t>1</m:t>
                    </m:r>
                  </m:oMath>
                </a14:m>
                <a:r>
                  <a:rPr lang="en-US" altLang="zh-CN" dirty="0" smtClean="0"/>
                  <a:t> (the first data)</a:t>
                </a:r>
              </a:p>
              <a:p>
                <a:pPr lvl="1"/>
                <a:r>
                  <a:rPr lang="en-US" altLang="zh-CN" dirty="0"/>
                  <a:t> </a:t>
                </a:r>
                <a14:m>
                  <m:oMath xmlns:m="http://schemas.openxmlformats.org/officeDocument/2006/math">
                    <m:r>
                      <a:rPr lang="en-US" altLang="zh-CN" i="1" dirty="0" smtClean="0">
                        <a:latin typeface="Cambria Math"/>
                      </a:rPr>
                      <m:t>(−1,1)</m:t>
                    </m:r>
                  </m:oMath>
                </a14:m>
                <a:r>
                  <a:rPr lang="en-US" altLang="zh-CN" dirty="0" smtClean="0"/>
                  <a:t> </a:t>
                </a:r>
                <a:r>
                  <a:rPr lang="en-US" altLang="zh-CN" dirty="0"/>
                  <a:t>is in class </a:t>
                </a:r>
                <a14:m>
                  <m:oMath xmlns:m="http://schemas.openxmlformats.org/officeDocument/2006/math">
                    <m:r>
                      <a:rPr lang="en-US" altLang="zh-CN" i="1" dirty="0" smtClean="0">
                        <a:latin typeface="Cambria Math"/>
                      </a:rPr>
                      <m:t>−1</m:t>
                    </m:r>
                  </m:oMath>
                </a14:m>
                <a:endParaRPr lang="en-US" altLang="zh-CN" dirty="0" smtClean="0"/>
              </a:p>
              <a:p>
                <a:r>
                  <a:rPr lang="en-US" altLang="zh-CN" dirty="0" smtClean="0"/>
                  <a:t>Data points are linearly separable and can be applied repeatedly (for validation).</a:t>
                </a:r>
              </a:p>
              <a:p>
                <a:pPr marL="0" indent="0">
                  <a:buNone/>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04" t="-1617" r="-4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C913308-F349-4B6D-A68A-DD1791B4A57B}" type="slidenum">
              <a:rPr lang="zh-CN" altLang="en-US" smtClean="0"/>
              <a:pPr/>
              <a:t>85</a:t>
            </a:fld>
            <a:endParaRPr lang="zh-CN" altLang="en-US"/>
          </a:p>
        </p:txBody>
      </p:sp>
    </p:spTree>
    <p:extLst>
      <p:ext uri="{BB962C8B-B14F-4D97-AF65-F5344CB8AC3E}">
        <p14:creationId xmlns:p14="http://schemas.microsoft.com/office/powerpoint/2010/main" val="2931909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Paradigms Overview</a:t>
            </a:r>
            <a:endParaRPr lang="en-US" dirty="0"/>
          </a:p>
        </p:txBody>
      </p:sp>
      <p:sp>
        <p:nvSpPr>
          <p:cNvPr id="3" name="Content Placeholder 2"/>
          <p:cNvSpPr>
            <a:spLocks noGrp="1"/>
          </p:cNvSpPr>
          <p:nvPr>
            <p:ph sz="half" idx="1"/>
          </p:nvPr>
        </p:nvSpPr>
        <p:spPr/>
        <p:txBody>
          <a:bodyPr/>
          <a:lstStyle/>
          <a:p>
            <a:r>
              <a:rPr lang="en-US" dirty="0" smtClean="0"/>
              <a:t>Learning paradigms</a:t>
            </a:r>
          </a:p>
          <a:p>
            <a:pPr lvl="1">
              <a:lnSpc>
                <a:spcPct val="150000"/>
              </a:lnSpc>
            </a:pPr>
            <a:r>
              <a:rPr lang="en-US" b="1" dirty="0" smtClean="0"/>
              <a:t>Supervised learning</a:t>
            </a:r>
          </a:p>
          <a:p>
            <a:pPr lvl="1">
              <a:lnSpc>
                <a:spcPct val="150000"/>
              </a:lnSpc>
            </a:pPr>
            <a:r>
              <a:rPr lang="en-US" dirty="0" err="1" smtClean="0"/>
              <a:t>Semisupervised</a:t>
            </a:r>
            <a:r>
              <a:rPr lang="en-US" dirty="0" smtClean="0"/>
              <a:t> learning</a:t>
            </a:r>
          </a:p>
          <a:p>
            <a:pPr lvl="1">
              <a:lnSpc>
                <a:spcPct val="150000"/>
              </a:lnSpc>
            </a:pPr>
            <a:r>
              <a:rPr lang="en-US" dirty="0" err="1" smtClean="0"/>
              <a:t>Transductive</a:t>
            </a:r>
            <a:r>
              <a:rPr lang="en-US" dirty="0" smtClean="0"/>
              <a:t> learning</a:t>
            </a:r>
          </a:p>
          <a:p>
            <a:pPr lvl="1">
              <a:lnSpc>
                <a:spcPct val="150000"/>
              </a:lnSpc>
            </a:pPr>
            <a:r>
              <a:rPr lang="en-US" b="1" dirty="0" smtClean="0"/>
              <a:t>Unsupervised learning</a:t>
            </a:r>
          </a:p>
          <a:p>
            <a:pPr lvl="1">
              <a:lnSpc>
                <a:spcPct val="150000"/>
              </a:lnSpc>
            </a:pPr>
            <a:r>
              <a:rPr lang="en-US" dirty="0" err="1" smtClean="0"/>
              <a:t>Universum</a:t>
            </a:r>
            <a:r>
              <a:rPr lang="en-US" dirty="0" smtClean="0"/>
              <a:t> learning</a:t>
            </a:r>
          </a:p>
          <a:p>
            <a:pPr lvl="1">
              <a:lnSpc>
                <a:spcPct val="150000"/>
              </a:lnSpc>
            </a:pPr>
            <a:r>
              <a:rPr lang="en-US" dirty="0" smtClean="0"/>
              <a:t>Transfer learning</a:t>
            </a:r>
            <a:endParaRPr lang="en-US" dirty="0"/>
          </a:p>
        </p:txBody>
      </p:sp>
      <p:sp>
        <p:nvSpPr>
          <p:cNvPr id="6" name="Content Placeholder 5"/>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889B3E5E-9888-410B-8750-2191BA36B2F2}" type="slidenum">
              <a:rPr lang="en-US" smtClean="0"/>
              <a:t>9</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31083"/>
            <a:ext cx="3887691" cy="4725143"/>
          </a:xfrm>
          <a:prstGeom prst="rect">
            <a:avLst/>
          </a:prstGeom>
        </p:spPr>
      </p:pic>
      <p:sp>
        <p:nvSpPr>
          <p:cNvPr id="7" name="Rectangle 6"/>
          <p:cNvSpPr/>
          <p:nvPr/>
        </p:nvSpPr>
        <p:spPr>
          <a:xfrm>
            <a:off x="632520" y="2734022"/>
            <a:ext cx="8784976" cy="3647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2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83539E-6 -2.1374E-6 L -2.83539E-6 0.09785 " pathEditMode="relative" rAng="0" ptsTypes="AA">
                                      <p:cBhvr>
                                        <p:cTn id="6" dur="250" fill="hold"/>
                                        <p:tgtEl>
                                          <p:spTgt spid="7"/>
                                        </p:tgtEl>
                                        <p:attrNameLst>
                                          <p:attrName>ppt_x</p:attrName>
                                          <p:attrName>ppt_y</p:attrName>
                                        </p:attrNameLst>
                                      </p:cBhvr>
                                      <p:rCtr x="0" y="48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83539E-6 0.09785 L -2.83539E-6 0.20287 " pathEditMode="relative" rAng="0" ptsTypes="AA">
                                      <p:cBhvr>
                                        <p:cTn id="10" dur="250" fill="hold"/>
                                        <p:tgtEl>
                                          <p:spTgt spid="7"/>
                                        </p:tgtEl>
                                        <p:attrNameLst>
                                          <p:attrName>ppt_x</p:attrName>
                                          <p:attrName>ppt_y</p:attrName>
                                        </p:attrNameLst>
                                      </p:cBhvr>
                                      <p:rCtr x="0" y="525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2.83539E-6 0.20287 L -2.83539E-6 0.29725 " pathEditMode="relative" rAng="0" ptsTypes="AA">
                                      <p:cBhvr>
                                        <p:cTn id="14" dur="250" fill="hold"/>
                                        <p:tgtEl>
                                          <p:spTgt spid="7"/>
                                        </p:tgtEl>
                                        <p:attrNameLst>
                                          <p:attrName>ppt_x</p:attrName>
                                          <p:attrName>ppt_y</p:attrName>
                                        </p:attrNameLst>
                                      </p:cBhvr>
                                      <p:rCtr x="0" y="471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2.83539E-6 0.30419 L -2.83539E-6 0.39857 " pathEditMode="relative" rAng="0" ptsTypes="AA">
                                      <p:cBhvr>
                                        <p:cTn id="18" dur="250" fill="hold"/>
                                        <p:tgtEl>
                                          <p:spTgt spid="7"/>
                                        </p:tgtEl>
                                        <p:attrNameLst>
                                          <p:attrName>ppt_x</p:attrName>
                                          <p:attrName>ppt_y</p:attrName>
                                        </p:attrNameLst>
                                      </p:cBhvr>
                                      <p:rCtr x="0" y="4719"/>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2.83539E-6 0.40319 L -2.83539E-6 0.51168 " pathEditMode="relative" rAng="0" ptsTypes="AA">
                                      <p:cBhvr>
                                        <p:cTn id="22" dur="250" fill="hold"/>
                                        <p:tgtEl>
                                          <p:spTgt spid="7"/>
                                        </p:tgtEl>
                                        <p:attrNameLst>
                                          <p:attrName>ppt_x</p:attrName>
                                          <p:attrName>ppt_y</p:attrName>
                                        </p:attrNameLst>
                                      </p:cBhvr>
                                      <p:rCtr x="0" y="54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3"/>
  <p:tag name="PICTUREFILESIZE" val="126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2"/>
  <p:tag name="PICTUREFILESIZE" val="1230"/>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44"/>
  <p:tag name="PICTUREFILESIZE" val="170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2"/>
  <p:tag name="PICTUREFILESIZE" val="1230"/>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44"/>
  <p:tag name="PICTUREFILESIZE" val="170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2"/>
  <p:tag name="PICTUREFILESIZE" val="1230"/>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10; = \mathbf{w}_{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99"/>
  <p:tag name="PICTUREFILESIZE" val="351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44"/>
  <p:tag name="PICTUREFILESIZE" val="170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2"/>
  <p:tag name="PICTUREFILESIZE" val="1230"/>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times}&#10;\usepackage{boxedminipage}&#10;\usepackage{amsmath}&#10;\usepackage{amsfonts}&#10;\usepackage{amssymb}&#10;\usepackage{xypic}&#10;\usepackage{color}&#10;&#10;\usepackage{pstcol,pst-grad}&#10;&#10;&#10;\newcommand{\w}{\mathbf{w}}&#10;\newcommand{\argmin}[1]{\underset{#1}{\mathrm{argmin}} \:}&#10;\begin{document}&#10;$$&#10;\w_{t+1} = \argmin{\w} \|\w - {\w}_t\| &#10;~~ \textrm{s.t.} ~~ \w \in 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388"/>
  <p:tag name="PICTUREFILESIZE" val="1728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 = \{\mathbf{w} ~|~ &#10;\delta(\mathbf{w};\mathbf{z}_t) \leq \varepsilon \}&#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261"/>
  <p:tag name="PICTUREFILESIZE" val="1270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t+1}&#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49"/>
  <p:tag name="PICTUREFILESIZE" val="1816"/>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C_{_\varepsilon}(\mathbf{z}_t)&#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57"/>
  <p:tag name="PICTUREFILESIZE" val="395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athbf{w}_{_{t+1}}&#10;$&#10;\end{document}&#10;"/>
  <p:tag name="EXTERNALNAME" val="txp_fig"/>
  <p:tag name="BLEND" val="False"/>
  <p:tag name="TRANSPARENT" val="False"/>
  <p:tag name="KEEPFILES" val="False"/>
  <p:tag name="DEBUGPAUSE" val="False"/>
  <p:tag name="RESOLUTION" val="1200"/>
  <p:tag name="TIMEOUT" val="(none)"/>
  <p:tag name="BOXWIDTH" val="434"/>
  <p:tag name="BOXHEIGHT" val="377"/>
  <p:tag name="BOXFONT" val="10"/>
  <p:tag name="BOXWRAP" val="False"/>
  <p:tag name="WORKAROUNDTRANSPARENCYBUG" val="False"/>
  <p:tag name="ALLOWFONTSUBSTITUTION" val="False"/>
  <p:tag name="BITMAPFORMAT" val="pngmono"/>
  <p:tag name="ORIGWIDTH" val="44"/>
  <p:tag name="PICTUREFILESIZE" val="17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7942</TotalTime>
  <Words>4541</Words>
  <Application>Microsoft Office PowerPoint</Application>
  <PresentationFormat>A4 Paper (210x297 mm)</PresentationFormat>
  <Paragraphs>965</Paragraphs>
  <Slides>85</Slides>
  <Notes>40</Notes>
  <HiddenSlides>0</HiddenSlides>
  <MMClips>1</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102" baseType="lpstr">
      <vt:lpstr>Arial</vt:lpstr>
      <vt:lpstr>Symbol</vt:lpstr>
      <vt:lpstr>Segoe UI</vt:lpstr>
      <vt:lpstr>cmmi10</vt:lpstr>
      <vt:lpstr>Cambria</vt:lpstr>
      <vt:lpstr>cmsy10</vt:lpstr>
      <vt:lpstr>Verdana</vt:lpstr>
      <vt:lpstr>宋体</vt:lpstr>
      <vt:lpstr>Gulim</vt:lpstr>
      <vt:lpstr>Perpetua</vt:lpstr>
      <vt:lpstr>Times New Roman</vt:lpstr>
      <vt:lpstr>Cambria Math</vt:lpstr>
      <vt:lpstr>Calibri</vt:lpstr>
      <vt:lpstr>ＭＳ Ｐゴシック</vt:lpstr>
      <vt:lpstr>Office 主题</vt:lpstr>
      <vt:lpstr>公式</vt:lpstr>
      <vt:lpstr>方程式</vt:lpstr>
      <vt:lpstr>Lecture 11: Online Learning</vt:lpstr>
      <vt:lpstr>A Motivating Example– Spam Filtering </vt:lpstr>
      <vt:lpstr>Traditional Method: Training</vt:lpstr>
      <vt:lpstr>Traditional Method: Test</vt:lpstr>
      <vt:lpstr>Online Protocol</vt:lpstr>
      <vt:lpstr>Outline</vt:lpstr>
      <vt:lpstr>Outline</vt:lpstr>
      <vt:lpstr>Outline</vt:lpstr>
      <vt:lpstr>Learning Paradigms Overview</vt:lpstr>
      <vt:lpstr>Learning Paradigms Overview</vt:lpstr>
      <vt:lpstr>Supervised Learning</vt:lpstr>
      <vt:lpstr>Semisupervised Learning</vt:lpstr>
      <vt:lpstr>Transductive Learning</vt:lpstr>
      <vt:lpstr>Unsupervised Learning</vt:lpstr>
      <vt:lpstr>Universum Learning</vt:lpstr>
      <vt:lpstr>Transfer Learning</vt:lpstr>
      <vt:lpstr>Outline</vt:lpstr>
      <vt:lpstr>What is Online Learning?</vt:lpstr>
      <vt:lpstr>Online Prediction Algorithm</vt:lpstr>
      <vt:lpstr>Online Prediction Algorithm</vt:lpstr>
      <vt:lpstr>Regret Analysis</vt:lpstr>
      <vt:lpstr>Why Low Regret? </vt:lpstr>
      <vt:lpstr>Advantages of Online Learning</vt:lpstr>
      <vt:lpstr>Where to Apply Online Learning?</vt:lpstr>
      <vt:lpstr>Online Learning for Social Media</vt:lpstr>
      <vt:lpstr>Where to Apply Online Learning?</vt:lpstr>
      <vt:lpstr>Online Learning for Robot Motion Planning</vt:lpstr>
      <vt:lpstr>Where to Apply Online Learning?</vt:lpstr>
      <vt:lpstr>Online Learning for Internet Security</vt:lpstr>
      <vt:lpstr>Where to Apply Online Learning?</vt:lpstr>
      <vt:lpstr>Online Learning for Financial Decision</vt:lpstr>
      <vt:lpstr>Outline</vt:lpstr>
      <vt:lpstr>Outline</vt:lpstr>
      <vt:lpstr>Perceptron Algorithm (F. Rosenblatt, 1958)</vt:lpstr>
      <vt:lpstr>Perceptron Algorithm (F. Rosenblatt, 1958)</vt:lpstr>
      <vt:lpstr>Intuition Explanation</vt:lpstr>
      <vt:lpstr>PowerPoint Presentation</vt:lpstr>
      <vt:lpstr>PowerPoint Presentation</vt:lpstr>
      <vt:lpstr>PowerPoint Presentation</vt:lpstr>
      <vt:lpstr>PowerPoint Presentation</vt:lpstr>
      <vt:lpstr>PowerPoint Presentation</vt:lpstr>
      <vt:lpstr>In-class Practice</vt:lpstr>
      <vt:lpstr>Perceptron Mistake Bound</vt:lpstr>
      <vt:lpstr>Proof of Perceptron Mistake Bound [Novikoff, 1963]</vt:lpstr>
      <vt:lpstr>Outline</vt:lpstr>
      <vt:lpstr>Overview</vt:lpstr>
      <vt:lpstr>Online/Stochastic Gradient Descent</vt:lpstr>
      <vt:lpstr>Outline</vt:lpstr>
      <vt:lpstr>Online Non-Sparse Learning</vt:lpstr>
      <vt:lpstr>Online Gradient Descent (OGD)  (Zinkevich, 2003)</vt:lpstr>
      <vt:lpstr>Online Gradient Descent (OGD) (Zinkevich, 2003)</vt:lpstr>
      <vt:lpstr>Passive-Aggressive Online Learning (Crammer et al., 2006)</vt:lpstr>
      <vt:lpstr>Passive-Aggressive</vt:lpstr>
      <vt:lpstr>Passive Aggressive Online Learning (Crammer et al., 2006)</vt:lpstr>
      <vt:lpstr>Passive Aggressive Online Learning (Crammer et al., 2006)</vt:lpstr>
      <vt:lpstr>Online Non-Sparse Learning</vt:lpstr>
      <vt:lpstr>Online Non-Sparse Learning</vt:lpstr>
      <vt:lpstr>Outline</vt:lpstr>
      <vt:lpstr>Sparse Learning</vt:lpstr>
      <vt:lpstr>Online Sparse Learning</vt:lpstr>
      <vt:lpstr>Online Sparse Learning</vt:lpstr>
      <vt:lpstr>Truncated Gradient (Langford et al., 2009)</vt:lpstr>
      <vt:lpstr>Truncated Gradient (Langford et al., 2009)</vt:lpstr>
      <vt:lpstr>Truncated Gradient (Langford et al., 2009)</vt:lpstr>
      <vt:lpstr>Truncated Gradient (Langford et al., 2009)</vt:lpstr>
      <vt:lpstr>Dual Averaging (Xiao, 2010)</vt:lpstr>
      <vt:lpstr>Dual Averaging (Xiao, 2010)</vt:lpstr>
      <vt:lpstr>Convergence and Regret </vt:lpstr>
      <vt:lpstr>Variants of Online Sparse Learning Models</vt:lpstr>
      <vt:lpstr>Online Sparse Learning</vt:lpstr>
      <vt:lpstr>Outline</vt:lpstr>
      <vt:lpstr>Online Unsupervised Learning</vt:lpstr>
      <vt:lpstr>Online Unsupervised Learning</vt:lpstr>
      <vt:lpstr>SVD: Definition</vt:lpstr>
      <vt:lpstr>Online SVD (Brand, 2003)</vt:lpstr>
      <vt:lpstr>Online SVD (Brand, 2003)</vt:lpstr>
      <vt:lpstr>Online SVD (Brand, 2003)</vt:lpstr>
      <vt:lpstr>Online SVD </vt:lpstr>
      <vt:lpstr>Outline</vt:lpstr>
      <vt:lpstr>One-slide Takeaway</vt:lpstr>
      <vt:lpstr>Resources</vt:lpstr>
      <vt:lpstr>References</vt:lpstr>
      <vt:lpstr>References</vt:lpstr>
      <vt:lpstr>References</vt:lpstr>
      <vt:lpstr>In-class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dc:title>
  <dc:creator>jmzhu</dc:creator>
  <cp:lastModifiedBy>lyu</cp:lastModifiedBy>
  <cp:revision>387</cp:revision>
  <cp:lastPrinted>2018-11-22T08:54:07Z</cp:lastPrinted>
  <dcterms:modified xsi:type="dcterms:W3CDTF">2019-11-26T00:53:31Z</dcterms:modified>
</cp:coreProperties>
</file>